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handoutMasterIdLst>
    <p:handoutMasterId r:id="rId49"/>
  </p:handoutMasterIdLst>
  <p:sldIdLst>
    <p:sldId id="315" r:id="rId2"/>
    <p:sldId id="259" r:id="rId3"/>
    <p:sldId id="258" r:id="rId4"/>
    <p:sldId id="276" r:id="rId5"/>
    <p:sldId id="264" r:id="rId6"/>
    <p:sldId id="275" r:id="rId7"/>
    <p:sldId id="263" r:id="rId8"/>
    <p:sldId id="270" r:id="rId9"/>
    <p:sldId id="273" r:id="rId10"/>
    <p:sldId id="272" r:id="rId11"/>
    <p:sldId id="274" r:id="rId12"/>
    <p:sldId id="278" r:id="rId13"/>
    <p:sldId id="311" r:id="rId14"/>
    <p:sldId id="312" r:id="rId15"/>
    <p:sldId id="313" r:id="rId16"/>
    <p:sldId id="314"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309" r:id="rId30"/>
    <p:sldId id="310" r:id="rId31"/>
    <p:sldId id="292" r:id="rId32"/>
    <p:sldId id="293" r:id="rId33"/>
    <p:sldId id="294" r:id="rId34"/>
    <p:sldId id="304" r:id="rId35"/>
    <p:sldId id="305" r:id="rId36"/>
    <p:sldId id="306" r:id="rId37"/>
    <p:sldId id="307" r:id="rId38"/>
    <p:sldId id="308" r:id="rId39"/>
    <p:sldId id="295" r:id="rId40"/>
    <p:sldId id="296" r:id="rId41"/>
    <p:sldId id="297" r:id="rId42"/>
    <p:sldId id="298" r:id="rId43"/>
    <p:sldId id="299" r:id="rId44"/>
    <p:sldId id="300" r:id="rId45"/>
    <p:sldId id="301" r:id="rId46"/>
    <p:sldId id="302"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33CC"/>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3" autoAdjust="0"/>
    <p:restoredTop sz="94660"/>
  </p:normalViewPr>
  <p:slideViewPr>
    <p:cSldViewPr>
      <p:cViewPr>
        <p:scale>
          <a:sx n="80" d="100"/>
          <a:sy n="80" d="100"/>
        </p:scale>
        <p:origin x="-86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8698B2-94CE-49E5-86BE-6E604E7E9346}" type="datetimeFigureOut">
              <a:rPr lang="en-US" smtClean="0"/>
              <a:pPr/>
              <a:t>6/5/2018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8BA8111-E013-45CF-ACC1-AE135694882C}" type="slidenum">
              <a:rPr lang="en-US" smtClean="0"/>
              <a:pPr/>
              <a:t>‹#›</a:t>
            </a:fld>
            <a:endParaRPr lang="en-US"/>
          </a:p>
        </p:txBody>
      </p:sp>
    </p:spTree>
    <p:extLst>
      <p:ext uri="{BB962C8B-B14F-4D97-AF65-F5344CB8AC3E}">
        <p14:creationId xmlns:p14="http://schemas.microsoft.com/office/powerpoint/2010/main" val="13390970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C64513-3C4A-492E-A87A-CDF8C56FEE0E}" type="datetimeFigureOut">
              <a:rPr lang="en-US" smtClean="0"/>
              <a:pPr/>
              <a:t>6/5/2018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366379-2C8E-4A44-AF92-731D208521F3}" type="slidenum">
              <a:rPr lang="en-US" smtClean="0"/>
              <a:pPr/>
              <a:t>‹#›</a:t>
            </a:fld>
            <a:endParaRPr lang="en-US"/>
          </a:p>
        </p:txBody>
      </p:sp>
    </p:spTree>
    <p:extLst>
      <p:ext uri="{BB962C8B-B14F-4D97-AF65-F5344CB8AC3E}">
        <p14:creationId xmlns:p14="http://schemas.microsoft.com/office/powerpoint/2010/main" val="272436404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366379-2C8E-4A44-AF92-731D208521F3}" type="slidenum">
              <a:rPr lang="en-US" smtClean="0"/>
              <a:pPr/>
              <a:t>2</a:t>
            </a:fld>
            <a:endParaRPr lang="en-US"/>
          </a:p>
        </p:txBody>
      </p:sp>
    </p:spTree>
    <p:extLst>
      <p:ext uri="{BB962C8B-B14F-4D97-AF65-F5344CB8AC3E}">
        <p14:creationId xmlns:p14="http://schemas.microsoft.com/office/powerpoint/2010/main" val="3481149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599565FF-E8D7-4B0B-BB5C-0AE851DF0CC7}" type="datetime1">
              <a:rPr lang="en-US" smtClean="0"/>
              <a:pPr/>
              <a:t>6/5/2018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740490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solidFill>
                  <a:schemeClr val="bg1"/>
                </a:solidFill>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04B3CA2B-A2F3-44EA-A582-B1CB27733A59}" type="datetime1">
              <a:rPr lang="en-US" smtClean="0"/>
              <a:pPr/>
              <a:t>6/5/2018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a:xfrm>
            <a:off x="6400800" y="6172200"/>
            <a:ext cx="2133600" cy="365125"/>
          </a:xfrm>
        </p:spPr>
        <p:txBody>
          <a:bodyPr/>
          <a:lstStyle>
            <a:lvl1pPr>
              <a:defRPr sz="1800"/>
            </a:lvl1pPr>
          </a:lstStyle>
          <a:p>
            <a:r>
              <a:rPr lang="en-US" smtClean="0"/>
              <a:t>NHÓM 8</a:t>
            </a:r>
            <a:endParaRPr lang="en-US"/>
          </a:p>
        </p:txBody>
      </p:sp>
    </p:spTree>
    <p:extLst>
      <p:ext uri="{BB962C8B-B14F-4D97-AF65-F5344CB8AC3E}">
        <p14:creationId xmlns:p14="http://schemas.microsoft.com/office/powerpoint/2010/main" val="3310056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4E0E6F17-E724-49EF-8BE5-FFF5E943A51E}" type="datetime1">
              <a:rPr lang="en-US" smtClean="0"/>
              <a:pPr/>
              <a:t>6/5/2018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319879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7E485CF3-3F97-4200-9688-19906458CDEC}" type="datetime1">
              <a:rPr lang="en-US" smtClean="0"/>
              <a:pPr/>
              <a:t>6/5/2018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865481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069936EC-E32B-4B9D-81F5-0B16E589AA2E}" type="datetime1">
              <a:rPr lang="en-US" smtClean="0"/>
              <a:pPr/>
              <a:t>6/5/2018</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3889564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CD6826BA-D1D3-42D3-BDF9-2CFC35988B4B}" type="datetime1">
              <a:rPr lang="en-US" smtClean="0"/>
              <a:pPr/>
              <a:t>6/5/2018</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3697065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4E328D01-2F2C-4C3F-9699-593B0C62C94B}" type="datetime1">
              <a:rPr lang="en-US" smtClean="0"/>
              <a:pPr/>
              <a:t>6/5/2018</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90228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F9828D2-55F0-4150-BF80-C50229C1C262}" type="datetime1">
              <a:rPr lang="en-US" smtClean="0"/>
              <a:pPr/>
              <a:t>6/5/2018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2634566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27BAF6F5-6192-4384-85F8-C3B2E228A367}" type="datetime1">
              <a:rPr lang="en-US" smtClean="0"/>
              <a:pPr/>
              <a:t>6/5/2018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3763824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9BB5DE3-66BF-4ECA-AB11-A1180CC18F8A}" type="datetime1">
              <a:rPr lang="en-US" smtClean="0"/>
              <a:pPr/>
              <a:t>6/5/2018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229682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7D5FAFE-5592-4B0C-8F11-99CCDDC6D1E8}" type="datetime1">
              <a:rPr lang="en-US" smtClean="0"/>
              <a:pPr/>
              <a:t>6/5/2018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031B24-5BA7-4A76-9F7D-A455FBBF06DB}" type="slidenum">
              <a:rPr lang="en-US" smtClean="0"/>
              <a:pPr/>
              <a:t>‹#›</a:t>
            </a:fld>
            <a:endParaRPr lang="en-US"/>
          </a:p>
        </p:txBody>
      </p:sp>
    </p:spTree>
    <p:extLst>
      <p:ext uri="{BB962C8B-B14F-4D97-AF65-F5344CB8AC3E}">
        <p14:creationId xmlns:p14="http://schemas.microsoft.com/office/powerpoint/2010/main" val="88830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274320" y="274320"/>
            <a:ext cx="8595360" cy="6309360"/>
          </a:xfrm>
          <a:prstGeom prst="rect">
            <a:avLst/>
          </a:prstGeom>
          <a:solidFill>
            <a:schemeClr val="tx1">
              <a:lumMod val="85000"/>
              <a:lumOff val="15000"/>
            </a:schemeClr>
          </a:solidFill>
          <a:ln w="50800">
            <a:solidFill>
              <a:srgbClr val="946933"/>
            </a:solidFill>
            <a:miter lim="800000"/>
          </a:ln>
          <a:effectLst>
            <a:innerShdw blurRad="381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ounded Rectangle 7"/>
          <p:cNvSpPr/>
          <p:nvPr/>
        </p:nvSpPr>
        <p:spPr>
          <a:xfrm>
            <a:off x="152400" y="253378"/>
            <a:ext cx="8839200" cy="6351244"/>
          </a:xfrm>
          <a:prstGeom prst="roundRect">
            <a:avLst>
              <a:gd name="adj" fmla="val 50000"/>
            </a:avLst>
          </a:prstGeom>
          <a:gradFill>
            <a:gsLst>
              <a:gs pos="100000">
                <a:schemeClr val="tx1">
                  <a:alpha val="0"/>
                </a:schemeClr>
              </a:gs>
              <a:gs pos="0">
                <a:schemeClr val="tx1">
                  <a:lumMod val="65000"/>
                  <a:lumOff val="35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smtClean="0"/>
              <a:t>Bấm &amp; sửa kiểu tiêu đề</a:t>
            </a:r>
            <a:endParaRPr lang="en-US" smtClean="0"/>
          </a:p>
        </p:txBody>
      </p:sp>
      <p:sp>
        <p:nvSpPr>
          <p:cNvPr id="103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fld id="{12C48ED0-07E1-4A0F-8878-E288FAFDFD1A}" type="datetime1">
              <a:rPr lang="en-US" smtClean="0"/>
              <a:pPr/>
              <a:t>6/5/2018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fld id="{A6031B24-5BA7-4A76-9F7D-A455FBBF06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3.gif"/><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905000"/>
            <a:ext cx="8077200" cy="2990850"/>
          </a:xfrm>
        </p:spPr>
        <p:txBody>
          <a:bodyPr>
            <a:normAutofit/>
          </a:bodyPr>
          <a:lstStyle/>
          <a:p>
            <a:r>
              <a:rPr lang="vi-VN" b="1" dirty="0">
                <a:solidFill>
                  <a:srgbClr val="FF0000"/>
                </a:solidFill>
              </a:rPr>
              <a:t>CHƯƠNG VIII</a:t>
            </a:r>
            <a:r>
              <a:rPr lang="en-US" dirty="0">
                <a:solidFill>
                  <a:srgbClr val="FF0000"/>
                </a:solidFill>
              </a:rPr>
              <a:t/>
            </a:r>
            <a:br>
              <a:rPr lang="en-US" dirty="0">
                <a:solidFill>
                  <a:srgbClr val="FF0000"/>
                </a:solidFill>
              </a:rPr>
            </a:br>
            <a:r>
              <a:rPr lang="vi-VN" b="1" dirty="0">
                <a:solidFill>
                  <a:srgbClr val="FF0000"/>
                </a:solidFill>
              </a:rPr>
              <a:t>ĐƯỜNG LỐI ĐỐI NGOẠI</a:t>
            </a:r>
            <a:r>
              <a:rPr lang="en-US" dirty="0">
                <a:solidFill>
                  <a:srgbClr val="FF0000"/>
                </a:solidFill>
              </a:rPr>
              <a:t/>
            </a:r>
            <a:br>
              <a:rPr lang="en-US" dirty="0">
                <a:solidFill>
                  <a:srgbClr val="FF0000"/>
                </a:solidFill>
              </a:rPr>
            </a:br>
            <a:endParaRPr lang="en-US" dirty="0">
              <a:solidFill>
                <a:srgbClr val="FF0000"/>
              </a:solidFill>
            </a:endParaRPr>
          </a:p>
        </p:txBody>
      </p:sp>
    </p:spTree>
    <p:extLst>
      <p:ext uri="{BB962C8B-B14F-4D97-AF65-F5344CB8AC3E}">
        <p14:creationId xmlns:p14="http://schemas.microsoft.com/office/powerpoint/2010/main" val="24834454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31473" y="499316"/>
            <a:ext cx="3810000" cy="584775"/>
          </a:xfrm>
          <a:prstGeom prst="rect">
            <a:avLst/>
          </a:prstGeom>
          <a:noFill/>
        </p:spPr>
        <p:txBody>
          <a:bodyPr wrap="square" rtlCol="0">
            <a:spAutoFit/>
          </a:bodyPr>
          <a:lstStyle/>
          <a:p>
            <a:pPr algn="ctr"/>
            <a:r>
              <a:rPr lang="en-US" sz="3200" smtClean="0">
                <a:solidFill>
                  <a:schemeClr val="accent2">
                    <a:lumMod val="40000"/>
                    <a:lumOff val="60000"/>
                  </a:schemeClr>
                </a:solidFill>
                <a:latin typeface="Arial" pitchFamily="34" charset="0"/>
                <a:cs typeface="Arial" pitchFamily="34" charset="0"/>
              </a:rPr>
              <a:t>NỘI DUNG</a:t>
            </a:r>
            <a:endParaRPr lang="en-US" sz="3200">
              <a:solidFill>
                <a:schemeClr val="accent2">
                  <a:lumMod val="40000"/>
                  <a:lumOff val="60000"/>
                </a:schemeClr>
              </a:solidFill>
              <a:latin typeface="Arial" pitchFamily="34" charset="0"/>
              <a:cs typeface="Arial" pitchFamily="34" charset="0"/>
            </a:endParaRPr>
          </a:p>
        </p:txBody>
      </p:sp>
      <p:sp>
        <p:nvSpPr>
          <p:cNvPr id="12" name="Freeform 53"/>
          <p:cNvSpPr>
            <a:spLocks/>
          </p:cNvSpPr>
          <p:nvPr/>
        </p:nvSpPr>
        <p:spPr bwMode="gray">
          <a:xfrm>
            <a:off x="2003425" y="2224088"/>
            <a:ext cx="2644775" cy="622300"/>
          </a:xfrm>
          <a:custGeom>
            <a:avLst/>
            <a:gdLst>
              <a:gd name="T0" fmla="*/ 0 w 672"/>
              <a:gd name="T1" fmla="*/ 144 h 144"/>
              <a:gd name="T2" fmla="*/ 209 w 672"/>
              <a:gd name="T3" fmla="*/ 2 h 144"/>
              <a:gd name="T4" fmla="*/ 672 w 672"/>
              <a:gd name="T5" fmla="*/ 0 h 144"/>
            </a:gdLst>
            <a:ahLst/>
            <a:cxnLst>
              <a:cxn ang="0">
                <a:pos x="T0" y="T1"/>
              </a:cxn>
              <a:cxn ang="0">
                <a:pos x="T2" y="T3"/>
              </a:cxn>
              <a:cxn ang="0">
                <a:pos x="T4" y="T5"/>
              </a:cxn>
            </a:cxnLst>
            <a:rect l="0" t="0" r="r" b="b"/>
            <a:pathLst>
              <a:path w="672" h="144">
                <a:moveTo>
                  <a:pt x="0" y="144"/>
                </a:moveTo>
                <a:lnTo>
                  <a:pt x="209" y="2"/>
                </a:lnTo>
                <a:lnTo>
                  <a:pt x="672" y="0"/>
                </a:lnTo>
              </a:path>
            </a:pathLst>
          </a:custGeom>
          <a:noFill/>
          <a:ln w="28575" cap="flat" cmpd="sng">
            <a:solidFill>
              <a:schemeClr val="bg1">
                <a:lumMod val="95000"/>
              </a:schemeClr>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auto" hangingPunct="0">
              <a:spcBef>
                <a:spcPts val="0"/>
              </a:spcBef>
              <a:spcAft>
                <a:spcPts val="0"/>
              </a:spcAft>
              <a:defRPr/>
            </a:pPr>
            <a:endParaRPr lang="en-US" kern="0">
              <a:solidFill>
                <a:srgbClr val="000000"/>
              </a:solidFill>
              <a:latin typeface="Arial" charset="0"/>
              <a:cs typeface="+mn-cs"/>
            </a:endParaRPr>
          </a:p>
        </p:txBody>
      </p:sp>
      <p:sp>
        <p:nvSpPr>
          <p:cNvPr id="13" name="Line 54"/>
          <p:cNvSpPr>
            <a:spLocks noChangeShapeType="1"/>
          </p:cNvSpPr>
          <p:nvPr/>
        </p:nvSpPr>
        <p:spPr bwMode="gray">
          <a:xfrm>
            <a:off x="2003425" y="3617913"/>
            <a:ext cx="2976562" cy="0"/>
          </a:xfrm>
          <a:prstGeom prst="line">
            <a:avLst/>
          </a:prstGeom>
          <a:noFill/>
          <a:ln w="28575">
            <a:solidFill>
              <a:schemeClr val="bg1">
                <a:lumMod val="9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auto" hangingPunct="0">
              <a:spcBef>
                <a:spcPts val="0"/>
              </a:spcBef>
              <a:spcAft>
                <a:spcPts val="0"/>
              </a:spcAft>
              <a:defRPr/>
            </a:pPr>
            <a:endParaRPr lang="en-US" kern="0">
              <a:solidFill>
                <a:srgbClr val="000000"/>
              </a:solidFill>
              <a:latin typeface="Arial" charset="0"/>
              <a:cs typeface="+mn-cs"/>
            </a:endParaRPr>
          </a:p>
        </p:txBody>
      </p:sp>
      <p:sp>
        <p:nvSpPr>
          <p:cNvPr id="14" name="Freeform 55"/>
          <p:cNvSpPr>
            <a:spLocks/>
          </p:cNvSpPr>
          <p:nvPr/>
        </p:nvSpPr>
        <p:spPr bwMode="gray">
          <a:xfrm flipV="1">
            <a:off x="2003425" y="4379911"/>
            <a:ext cx="2778125" cy="725488"/>
          </a:xfrm>
          <a:custGeom>
            <a:avLst/>
            <a:gdLst>
              <a:gd name="T0" fmla="*/ 0 w 672"/>
              <a:gd name="T1" fmla="*/ 144 h 144"/>
              <a:gd name="T2" fmla="*/ 209 w 672"/>
              <a:gd name="T3" fmla="*/ 2 h 144"/>
              <a:gd name="T4" fmla="*/ 672 w 672"/>
              <a:gd name="T5" fmla="*/ 0 h 144"/>
            </a:gdLst>
            <a:ahLst/>
            <a:cxnLst>
              <a:cxn ang="0">
                <a:pos x="T0" y="T1"/>
              </a:cxn>
              <a:cxn ang="0">
                <a:pos x="T2" y="T3"/>
              </a:cxn>
              <a:cxn ang="0">
                <a:pos x="T4" y="T5"/>
              </a:cxn>
            </a:cxnLst>
            <a:rect l="0" t="0" r="r" b="b"/>
            <a:pathLst>
              <a:path w="672" h="144">
                <a:moveTo>
                  <a:pt x="0" y="144"/>
                </a:moveTo>
                <a:lnTo>
                  <a:pt x="209" y="2"/>
                </a:lnTo>
                <a:lnTo>
                  <a:pt x="672" y="0"/>
                </a:lnTo>
              </a:path>
            </a:pathLst>
          </a:custGeom>
          <a:noFill/>
          <a:ln w="28575" cap="flat" cmpd="sng">
            <a:solidFill>
              <a:schemeClr val="bg1">
                <a:lumMod val="95000"/>
              </a:schemeClr>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auto" hangingPunct="0">
              <a:spcBef>
                <a:spcPts val="0"/>
              </a:spcBef>
              <a:spcAft>
                <a:spcPts val="0"/>
              </a:spcAft>
              <a:defRPr/>
            </a:pPr>
            <a:endParaRPr lang="en-US" kern="0">
              <a:solidFill>
                <a:srgbClr val="000000"/>
              </a:solidFill>
              <a:latin typeface="Arial" charset="0"/>
              <a:cs typeface="+mn-cs"/>
            </a:endParaRPr>
          </a:p>
        </p:txBody>
      </p:sp>
      <p:sp>
        <p:nvSpPr>
          <p:cNvPr id="15" name="AutoShape 60"/>
          <p:cNvSpPr>
            <a:spLocks noChangeArrowheads="1"/>
          </p:cNvSpPr>
          <p:nvPr/>
        </p:nvSpPr>
        <p:spPr bwMode="gray">
          <a:xfrm>
            <a:off x="3683000" y="1600201"/>
            <a:ext cx="4851400" cy="1235076"/>
          </a:xfrm>
          <a:prstGeom prst="roundRect">
            <a:avLst>
              <a:gd name="adj" fmla="val 25398"/>
            </a:avLst>
          </a:prstGeom>
          <a:gradFill rotWithShape="1">
            <a:gsLst>
              <a:gs pos="0">
                <a:srgbClr val="FDFDFD"/>
              </a:gs>
              <a:gs pos="100000">
                <a:srgbClr val="C0C0C0"/>
              </a:gs>
            </a:gsLst>
            <a:lin ang="5400000" scaled="1"/>
          </a:gradFill>
          <a:ln w="12700">
            <a:solidFill>
              <a:srgbClr val="7F8792"/>
            </a:solidFill>
            <a:round/>
            <a:headEnd/>
            <a:tailEnd/>
          </a:ln>
          <a:effectLst>
            <a:outerShdw dist="25400" dir="5400000" algn="ctr" rotWithShape="0">
              <a:srgbClr val="B5412C">
                <a:alpha val="50000"/>
              </a:srgbClr>
            </a:outerShdw>
          </a:effectLst>
        </p:spPr>
        <p:txBody>
          <a:bodyPr wrap="none" anchor="ctr"/>
          <a:lstStyle/>
          <a:p>
            <a:pPr algn="ctr" eaLnBrk="0" fontAlgn="auto" hangingPunct="0">
              <a:spcBef>
                <a:spcPts val="0"/>
              </a:spcBef>
              <a:spcAft>
                <a:spcPts val="0"/>
              </a:spcAft>
              <a:defRPr/>
            </a:pPr>
            <a:r>
              <a:rPr lang="en-US" sz="2400" kern="0" smtClean="0">
                <a:solidFill>
                  <a:srgbClr val="000000"/>
                </a:solidFill>
                <a:latin typeface="Arial" charset="0"/>
              </a:rPr>
              <a:t>I. ĐƯỜNG LỐI ĐỐI NGOẠI </a:t>
            </a:r>
          </a:p>
          <a:p>
            <a:pPr algn="ctr" eaLnBrk="0" fontAlgn="auto" hangingPunct="0">
              <a:spcBef>
                <a:spcPts val="0"/>
              </a:spcBef>
              <a:spcAft>
                <a:spcPts val="0"/>
              </a:spcAft>
              <a:defRPr/>
            </a:pPr>
            <a:r>
              <a:rPr lang="en-US" sz="2400" kern="0" smtClean="0">
                <a:solidFill>
                  <a:srgbClr val="000000"/>
                </a:solidFill>
                <a:latin typeface="Arial" charset="0"/>
              </a:rPr>
              <a:t>TỪ NĂM 1975 - 1986</a:t>
            </a:r>
            <a:endParaRPr lang="en-US" sz="2400" kern="0">
              <a:solidFill>
                <a:srgbClr val="000000"/>
              </a:solidFill>
              <a:latin typeface="Arial" charset="0"/>
            </a:endParaRPr>
          </a:p>
        </p:txBody>
      </p:sp>
      <p:sp>
        <p:nvSpPr>
          <p:cNvPr id="16" name="AutoShape 62"/>
          <p:cNvSpPr>
            <a:spLocks noChangeArrowheads="1"/>
          </p:cNvSpPr>
          <p:nvPr/>
        </p:nvSpPr>
        <p:spPr bwMode="gray">
          <a:xfrm>
            <a:off x="3683000" y="3124200"/>
            <a:ext cx="4851400" cy="1255713"/>
          </a:xfrm>
          <a:prstGeom prst="roundRect">
            <a:avLst>
              <a:gd name="adj" fmla="val 25398"/>
            </a:avLst>
          </a:prstGeom>
          <a:gradFill rotWithShape="1">
            <a:gsLst>
              <a:gs pos="0">
                <a:srgbClr val="FDFDFD"/>
              </a:gs>
              <a:gs pos="100000">
                <a:srgbClr val="C0C0C0"/>
              </a:gs>
            </a:gsLst>
            <a:lin ang="5400000" scaled="1"/>
          </a:gradFill>
          <a:ln w="12700">
            <a:solidFill>
              <a:srgbClr val="7F8792"/>
            </a:solidFill>
            <a:round/>
            <a:headEnd/>
            <a:tailEnd/>
          </a:ln>
          <a:effectLst>
            <a:outerShdw dist="25400" dir="5400000" algn="ctr" rotWithShape="0">
              <a:srgbClr val="B5412C">
                <a:alpha val="50000"/>
              </a:srgbClr>
            </a:outerShdw>
          </a:effectLst>
        </p:spPr>
        <p:txBody>
          <a:bodyPr wrap="none" anchor="ctr"/>
          <a:lstStyle/>
          <a:p>
            <a:pPr algn="ctr" eaLnBrk="0" fontAlgn="auto" hangingPunct="0">
              <a:spcBef>
                <a:spcPts val="0"/>
              </a:spcBef>
              <a:spcAft>
                <a:spcPts val="0"/>
              </a:spcAft>
              <a:defRPr/>
            </a:pPr>
            <a:r>
              <a:rPr lang="en-US" sz="2400" kern="0" smtClean="0">
                <a:solidFill>
                  <a:srgbClr val="000000"/>
                </a:solidFill>
                <a:latin typeface="Arial" charset="0"/>
              </a:rPr>
              <a:t>II. ĐƯỜNG LỐI ĐỐI NGOẠI, </a:t>
            </a:r>
          </a:p>
          <a:p>
            <a:pPr algn="ctr" eaLnBrk="0" fontAlgn="auto" hangingPunct="0">
              <a:spcBef>
                <a:spcPts val="0"/>
              </a:spcBef>
              <a:spcAft>
                <a:spcPts val="0"/>
              </a:spcAft>
              <a:defRPr/>
            </a:pPr>
            <a:r>
              <a:rPr lang="en-US" sz="2400" kern="0" smtClean="0">
                <a:solidFill>
                  <a:srgbClr val="000000"/>
                </a:solidFill>
                <a:latin typeface="Arial" charset="0"/>
              </a:rPr>
              <a:t>HỘI NHẬP KINH TẾ QUỐC TẾ </a:t>
            </a:r>
          </a:p>
          <a:p>
            <a:pPr algn="ctr" eaLnBrk="0" fontAlgn="auto" hangingPunct="0">
              <a:spcBef>
                <a:spcPts val="0"/>
              </a:spcBef>
              <a:spcAft>
                <a:spcPts val="0"/>
              </a:spcAft>
              <a:defRPr/>
            </a:pPr>
            <a:r>
              <a:rPr lang="en-US" sz="2400" kern="0" smtClean="0">
                <a:solidFill>
                  <a:srgbClr val="000000"/>
                </a:solidFill>
                <a:latin typeface="Arial" charset="0"/>
              </a:rPr>
              <a:t>THỜI KÌ ĐỔI MỚI </a:t>
            </a:r>
            <a:endParaRPr lang="en-US" sz="2400" kern="0">
              <a:solidFill>
                <a:srgbClr val="000000"/>
              </a:solidFill>
              <a:latin typeface="Arial" charset="0"/>
            </a:endParaRPr>
          </a:p>
        </p:txBody>
      </p:sp>
      <p:sp>
        <p:nvSpPr>
          <p:cNvPr id="17" name="AutoShape 63"/>
          <p:cNvSpPr>
            <a:spLocks noChangeArrowheads="1"/>
          </p:cNvSpPr>
          <p:nvPr/>
        </p:nvSpPr>
        <p:spPr bwMode="gray">
          <a:xfrm>
            <a:off x="3683000" y="4683126"/>
            <a:ext cx="4835566" cy="1281112"/>
          </a:xfrm>
          <a:prstGeom prst="roundRect">
            <a:avLst>
              <a:gd name="adj" fmla="val 25398"/>
            </a:avLst>
          </a:prstGeom>
          <a:gradFill rotWithShape="1">
            <a:gsLst>
              <a:gs pos="0">
                <a:srgbClr val="FDFDFD"/>
              </a:gs>
              <a:gs pos="100000">
                <a:srgbClr val="C0C0C0"/>
              </a:gs>
            </a:gsLst>
            <a:lin ang="5400000" scaled="1"/>
          </a:gradFill>
          <a:ln w="12700">
            <a:solidFill>
              <a:srgbClr val="7F8792"/>
            </a:solidFill>
            <a:round/>
            <a:headEnd/>
            <a:tailEnd/>
          </a:ln>
          <a:effectLst>
            <a:outerShdw dist="25400" dir="5400000" algn="ctr" rotWithShape="0">
              <a:srgbClr val="B5412C">
                <a:alpha val="50000"/>
              </a:srgbClr>
            </a:outerShdw>
          </a:effectLst>
        </p:spPr>
        <p:txBody>
          <a:bodyPr wrap="none" anchor="ctr"/>
          <a:lstStyle/>
          <a:p>
            <a:pPr algn="ctr" eaLnBrk="0" fontAlgn="auto" hangingPunct="0">
              <a:spcBef>
                <a:spcPts val="0"/>
              </a:spcBef>
              <a:spcAft>
                <a:spcPts val="0"/>
              </a:spcAft>
              <a:defRPr/>
            </a:pPr>
            <a:r>
              <a:rPr lang="en-US" sz="2400" kern="0" smtClean="0">
                <a:solidFill>
                  <a:srgbClr val="000000"/>
                </a:solidFill>
                <a:latin typeface="Arial" charset="0"/>
              </a:rPr>
              <a:t>III. CHÍNH SÁCH ĐỐI NGOẠI </a:t>
            </a:r>
          </a:p>
          <a:p>
            <a:pPr algn="ctr" eaLnBrk="0" fontAlgn="auto" hangingPunct="0">
              <a:spcBef>
                <a:spcPts val="0"/>
              </a:spcBef>
              <a:spcAft>
                <a:spcPts val="0"/>
              </a:spcAft>
              <a:defRPr/>
            </a:pPr>
            <a:r>
              <a:rPr lang="en-US" sz="2400" kern="0" smtClean="0">
                <a:solidFill>
                  <a:srgbClr val="000000"/>
                </a:solidFill>
                <a:latin typeface="Arial" charset="0"/>
              </a:rPr>
              <a:t>CỦA ĐẢNG VÀ NHÀ NƯỚC </a:t>
            </a:r>
          </a:p>
          <a:p>
            <a:pPr algn="ctr" eaLnBrk="0" fontAlgn="auto" hangingPunct="0">
              <a:spcBef>
                <a:spcPts val="0"/>
              </a:spcBef>
              <a:spcAft>
                <a:spcPts val="0"/>
              </a:spcAft>
              <a:defRPr/>
            </a:pPr>
            <a:r>
              <a:rPr lang="en-US" sz="2400" kern="0" smtClean="0">
                <a:solidFill>
                  <a:srgbClr val="000000"/>
                </a:solidFill>
                <a:latin typeface="Arial" charset="0"/>
              </a:rPr>
              <a:t>VIỆT NAM ĐẠI HỘI XI</a:t>
            </a:r>
            <a:endParaRPr lang="en-US" sz="2400" kern="0">
              <a:solidFill>
                <a:srgbClr val="000000"/>
              </a:solidFill>
              <a:latin typeface="Arial" charset="0"/>
            </a:endParaRPr>
          </a:p>
        </p:txBody>
      </p:sp>
      <p:pic>
        <p:nvPicPr>
          <p:cNvPr id="18" name="Picture 55" descr="D:\Phuong Mai EU\INBOUND VN\Khách hàng\Powerpoint dep\Tuyển tập tài liệu Powerpoint\BST Hình\BST Icon\Tổng hợp\data-management-ic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224088"/>
            <a:ext cx="2586037" cy="266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56419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1+#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25" name="Chevron 1"/>
          <p:cNvSpPr/>
          <p:nvPr/>
        </p:nvSpPr>
        <p:spPr bwMode="auto">
          <a:xfrm flipH="1">
            <a:off x="1498537" y="3589068"/>
            <a:ext cx="3047998" cy="594264"/>
          </a:xfrm>
          <a:prstGeom prst="chevron">
            <a:avLst>
              <a:gd name="adj" fmla="val 0"/>
            </a:avLst>
          </a:prstGeom>
          <a:gradFill rotWithShape="1">
            <a:gsLst>
              <a:gs pos="0">
                <a:srgbClr val="FFC000">
                  <a:lumMod val="75000"/>
                </a:srgbClr>
              </a:gs>
              <a:gs pos="80000">
                <a:srgbClr val="FFC000">
                  <a:lumMod val="97000"/>
                </a:srgbClr>
              </a:gs>
              <a:gs pos="100000">
                <a:srgbClr val="FFC000">
                  <a:lumMod val="98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trong nước</a:t>
            </a:r>
            <a:endParaRPr lang="en-US" sz="2400" b="1" kern="0" dirty="0">
              <a:solidFill>
                <a:prstClr val="white"/>
              </a:solidFill>
              <a:effectLst>
                <a:outerShdw blurRad="76200" dist="38100" dir="5400000" algn="t" rotWithShape="0">
                  <a:prstClr val="black">
                    <a:alpha val="40000"/>
                  </a:prstClr>
                </a:outerShdw>
              </a:effectLst>
            </a:endParaRPr>
          </a:p>
        </p:txBody>
      </p:sp>
      <p:sp>
        <p:nvSpPr>
          <p:cNvPr id="27" name="Hexagon 26"/>
          <p:cNvSpPr/>
          <p:nvPr/>
        </p:nvSpPr>
        <p:spPr bwMode="auto">
          <a:xfrm>
            <a:off x="1489631" y="2584569"/>
            <a:ext cx="3056904" cy="594351"/>
          </a:xfrm>
          <a:prstGeom prst="hexagon">
            <a:avLst>
              <a:gd name="adj" fmla="val 0"/>
              <a:gd name="vf" fmla="val 115470"/>
            </a:avLst>
          </a:prstGeom>
          <a:gradFill rotWithShape="1">
            <a:gsLst>
              <a:gs pos="0">
                <a:srgbClr val="D7196A">
                  <a:lumMod val="88000"/>
                </a:srgbClr>
              </a:gs>
              <a:gs pos="80000">
                <a:srgbClr val="D7196A">
                  <a:lumMod val="90000"/>
                  <a:lumOff val="10000"/>
                </a:srgbClr>
              </a:gs>
              <a:gs pos="100000">
                <a:srgbClr val="D7196A">
                  <a:lumMod val="60000"/>
                  <a:lumOff val="4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quốc tế</a:t>
            </a:r>
            <a:endParaRPr lang="en-US" sz="2400" b="1" kern="0" dirty="0">
              <a:solidFill>
                <a:prstClr val="white"/>
              </a:solidFill>
              <a:effectLst>
                <a:outerShdw blurRad="76200" dist="38100" dir="5400000" algn="t" rotWithShape="0">
                  <a:prstClr val="black">
                    <a:alpha val="40000"/>
                  </a:prstClr>
                </a:outerShdw>
              </a:effectLst>
              <a:latin typeface="+mn-lt"/>
              <a:cs typeface="+mn-cs"/>
            </a:endParaRPr>
          </a:p>
        </p:txBody>
      </p:sp>
    </p:spTree>
    <p:extLst>
      <p:ext uri="{BB962C8B-B14F-4D97-AF65-F5344CB8AC3E}">
        <p14:creationId xmlns:p14="http://schemas.microsoft.com/office/powerpoint/2010/main" val="70968913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5"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 10"/>
          <p:cNvSpPr/>
          <p:nvPr/>
        </p:nvSpPr>
        <p:spPr bwMode="auto">
          <a:xfrm>
            <a:off x="1489631" y="2584569"/>
            <a:ext cx="3056904" cy="594351"/>
          </a:xfrm>
          <a:prstGeom prst="hexagon">
            <a:avLst>
              <a:gd name="adj" fmla="val 0"/>
              <a:gd name="vf" fmla="val 115470"/>
            </a:avLst>
          </a:prstGeom>
          <a:gradFill rotWithShape="1">
            <a:gsLst>
              <a:gs pos="0">
                <a:srgbClr val="D7196A">
                  <a:lumMod val="88000"/>
                </a:srgbClr>
              </a:gs>
              <a:gs pos="80000">
                <a:srgbClr val="D7196A">
                  <a:lumMod val="90000"/>
                  <a:lumOff val="10000"/>
                </a:srgbClr>
              </a:gs>
              <a:gs pos="100000">
                <a:srgbClr val="D7196A">
                  <a:lumMod val="60000"/>
                  <a:lumOff val="4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quốc tế</a:t>
            </a:r>
            <a:endParaRPr lang="en-US" sz="2400" b="1" kern="0" dirty="0">
              <a:solidFill>
                <a:prstClr val="white"/>
              </a:solidFill>
              <a:effectLst>
                <a:outerShdw blurRad="76200" dist="38100" dir="5400000" algn="t" rotWithShape="0">
                  <a:prstClr val="black">
                    <a:alpha val="40000"/>
                  </a:prstClr>
                </a:outerShdw>
              </a:effectLst>
              <a:latin typeface="+mn-lt"/>
              <a:cs typeface="+mn-cs"/>
            </a:endParaRPr>
          </a:p>
        </p:txBody>
      </p:sp>
      <p:sp>
        <p:nvSpPr>
          <p:cNvPr id="12" name="TextBox 11"/>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3" name="TextBox 2"/>
          <p:cNvSpPr txBox="1"/>
          <p:nvPr/>
        </p:nvSpPr>
        <p:spPr>
          <a:xfrm>
            <a:off x="526926" y="3276600"/>
            <a:ext cx="2945616" cy="1015663"/>
          </a:xfrm>
          <a:prstGeom prst="rect">
            <a:avLst/>
          </a:prstGeom>
          <a:noFill/>
        </p:spPr>
        <p:txBody>
          <a:bodyPr wrap="square" rtlCol="0">
            <a:spAutoFit/>
          </a:bodyPr>
          <a:lstStyle/>
          <a:p>
            <a:pPr algn="ctr"/>
            <a:r>
              <a:rPr lang="en-US" sz="2000" smtClean="0">
                <a:solidFill>
                  <a:schemeClr val="bg1"/>
                </a:solidFill>
                <a:latin typeface="Arial" pitchFamily="34" charset="0"/>
                <a:cs typeface="Arial" pitchFamily="34" charset="0"/>
              </a:rPr>
              <a:t>Sự tiến bộ nhanh chóng </a:t>
            </a:r>
          </a:p>
          <a:p>
            <a:pPr algn="ctr"/>
            <a:r>
              <a:rPr lang="en-US" sz="2000" smtClean="0">
                <a:solidFill>
                  <a:schemeClr val="bg1"/>
                </a:solidFill>
                <a:latin typeface="Arial" pitchFamily="34" charset="0"/>
                <a:cs typeface="Arial" pitchFamily="34" charset="0"/>
              </a:rPr>
              <a:t>của cách mạng </a:t>
            </a:r>
          </a:p>
          <a:p>
            <a:pPr algn="ctr"/>
            <a:r>
              <a:rPr lang="en-US" sz="2000" smtClean="0">
                <a:solidFill>
                  <a:schemeClr val="bg1"/>
                </a:solidFill>
                <a:latin typeface="Arial" pitchFamily="34" charset="0"/>
                <a:cs typeface="Arial" pitchFamily="34" charset="0"/>
              </a:rPr>
              <a:t>khoa học và công nghệ </a:t>
            </a:r>
            <a:endParaRPr lang="en-US" sz="2000">
              <a:solidFill>
                <a:schemeClr val="bg1"/>
              </a:solidFill>
              <a:latin typeface="Arial" pitchFamily="34" charset="0"/>
              <a:cs typeface="Arial" pitchFamily="34" charset="0"/>
            </a:endParaRPr>
          </a:p>
        </p:txBody>
      </p:sp>
      <p:pic>
        <p:nvPicPr>
          <p:cNvPr id="14" name="Picture 7" descr="avion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98364" y="4742963"/>
            <a:ext cx="2020547" cy="155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descr="sail_boat_hb">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flipV="1">
            <a:off x="854795" y="4656424"/>
            <a:ext cx="2133600" cy="1594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p:cNvSpPr txBox="1"/>
          <p:nvPr/>
        </p:nvSpPr>
        <p:spPr>
          <a:xfrm>
            <a:off x="3352800" y="2216996"/>
            <a:ext cx="52578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Lực lượng sản xuất thể giới phát triển mạnh</a:t>
            </a:r>
            <a:endParaRPr lang="en-US" sz="2000">
              <a:solidFill>
                <a:schemeClr val="bg1"/>
              </a:solidFill>
              <a:latin typeface="Arial" pitchFamily="34" charset="0"/>
              <a:cs typeface="Arial" pitchFamily="34" charset="0"/>
            </a:endParaRPr>
          </a:p>
        </p:txBody>
      </p:sp>
      <p:sp>
        <p:nvSpPr>
          <p:cNvPr id="18" name="Bent Arrow 17"/>
          <p:cNvSpPr/>
          <p:nvPr/>
        </p:nvSpPr>
        <p:spPr>
          <a:xfrm>
            <a:off x="1999734" y="2366918"/>
            <a:ext cx="1200665" cy="812002"/>
          </a:xfrm>
          <a:prstGeom prst="bentArrow">
            <a:avLst>
              <a:gd name="adj1" fmla="val 25000"/>
              <a:gd name="adj2" fmla="val 17154"/>
              <a:gd name="adj3" fmla="val 31699"/>
              <a:gd name="adj4" fmla="val 45863"/>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solidFill>
                <a:schemeClr val="tx1"/>
              </a:solidFill>
            </a:endParaRPr>
          </a:p>
        </p:txBody>
      </p:sp>
      <p:sp>
        <p:nvSpPr>
          <p:cNvPr id="21" name="Rectangle 18"/>
          <p:cNvSpPr/>
          <p:nvPr/>
        </p:nvSpPr>
        <p:spPr bwMode="auto">
          <a:xfrm>
            <a:off x="4208198" y="3643185"/>
            <a:ext cx="1887802" cy="432719"/>
          </a:xfrm>
          <a:prstGeom prst="rect">
            <a:avLst/>
          </a:prstGeom>
          <a:solidFill>
            <a:srgbClr val="9BBB59">
              <a:lumMod val="75000"/>
            </a:srgbClr>
          </a:solidFill>
          <a:ln w="25400" cap="flat" cmpd="sng" algn="ctr">
            <a:noFill/>
            <a:prstDash val="solid"/>
          </a:ln>
          <a:effectLst/>
          <a:scene3d>
            <a:camera prst="orthographicFront"/>
            <a:lightRig rig="threePt" dir="t"/>
          </a:scene3d>
          <a:sp3d>
            <a:bevelT w="254000" h="38100"/>
          </a:sp3d>
        </p:spPr>
        <p:txBody>
          <a:bodyPr anchor="ctr"/>
          <a:lstStyle/>
          <a:p>
            <a:pPr algn="ctr" fontAlgn="auto">
              <a:spcBef>
                <a:spcPts val="0"/>
              </a:spcBef>
              <a:spcAft>
                <a:spcPts val="0"/>
              </a:spcAft>
              <a:defRPr/>
            </a:pPr>
            <a:r>
              <a:rPr lang="en-US" sz="2000" kern="0" smtClean="0">
                <a:solidFill>
                  <a:prstClr val="white"/>
                </a:solidFill>
                <a:latin typeface="Calibri"/>
              </a:rPr>
              <a:t>Nhật Bản</a:t>
            </a:r>
            <a:endParaRPr lang="en-US" sz="2800" b="1" kern="0" dirty="0">
              <a:solidFill>
                <a:prstClr val="white"/>
              </a:solidFill>
              <a:latin typeface="Calibri"/>
            </a:endParaRPr>
          </a:p>
        </p:txBody>
      </p:sp>
      <p:sp>
        <p:nvSpPr>
          <p:cNvPr id="22" name="Rectangle 21"/>
          <p:cNvSpPr/>
          <p:nvPr/>
        </p:nvSpPr>
        <p:spPr bwMode="auto">
          <a:xfrm>
            <a:off x="6360908" y="3643184"/>
            <a:ext cx="1887802" cy="432719"/>
          </a:xfrm>
          <a:prstGeom prst="rect">
            <a:avLst/>
          </a:prstGeom>
          <a:solidFill>
            <a:srgbClr val="C0504D">
              <a:lumMod val="75000"/>
            </a:srgbClr>
          </a:solidFill>
          <a:ln w="25400" cap="flat" cmpd="sng" algn="ctr">
            <a:noFill/>
            <a:prstDash val="solid"/>
          </a:ln>
          <a:effectLst/>
          <a:scene3d>
            <a:camera prst="orthographicFront"/>
            <a:lightRig rig="threePt" dir="t"/>
          </a:scene3d>
          <a:sp3d>
            <a:bevelT w="254000" h="38100"/>
          </a:sp3d>
        </p:spPr>
        <p:txBody>
          <a:bodyPr anchor="ctr"/>
          <a:lstStyle/>
          <a:p>
            <a:pPr algn="ctr" fontAlgn="auto">
              <a:spcBef>
                <a:spcPts val="0"/>
              </a:spcBef>
              <a:spcAft>
                <a:spcPts val="0"/>
              </a:spcAft>
              <a:defRPr/>
            </a:pPr>
            <a:r>
              <a:rPr lang="en-US" b="1" kern="0" smtClean="0">
                <a:solidFill>
                  <a:prstClr val="white"/>
                </a:solidFill>
                <a:latin typeface="Calibri"/>
              </a:rPr>
              <a:t>Tây Âu</a:t>
            </a:r>
            <a:endParaRPr lang="en-US" sz="1400" b="1" kern="0" dirty="0">
              <a:solidFill>
                <a:prstClr val="white"/>
              </a:solidFill>
              <a:latin typeface="Calibri"/>
            </a:endParaRPr>
          </a:p>
        </p:txBody>
      </p:sp>
      <p:sp>
        <p:nvSpPr>
          <p:cNvPr id="26" name="TextBox 25"/>
          <p:cNvSpPr txBox="1"/>
          <p:nvPr/>
        </p:nvSpPr>
        <p:spPr>
          <a:xfrm>
            <a:off x="4208198" y="4151016"/>
            <a:ext cx="4402402"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2 trung tâm lớn của kinh tế thế giới</a:t>
            </a:r>
            <a:endParaRPr lang="en-US" sz="2000">
              <a:solidFill>
                <a:schemeClr val="bg1"/>
              </a:solidFill>
              <a:latin typeface="Arial" pitchFamily="34" charset="0"/>
              <a:cs typeface="Arial" pitchFamily="34" charset="0"/>
            </a:endParaRPr>
          </a:p>
        </p:txBody>
      </p:sp>
      <p:sp>
        <p:nvSpPr>
          <p:cNvPr id="30" name="Down Arrow 29"/>
          <p:cNvSpPr/>
          <p:nvPr/>
        </p:nvSpPr>
        <p:spPr>
          <a:xfrm rot="2050936">
            <a:off x="5393171" y="2735906"/>
            <a:ext cx="540327" cy="7322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Down Arrow 31"/>
          <p:cNvSpPr/>
          <p:nvPr/>
        </p:nvSpPr>
        <p:spPr>
          <a:xfrm rot="19438953">
            <a:off x="6443166" y="2730207"/>
            <a:ext cx="540327" cy="7322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0774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afterEffect">
                                  <p:stCondLst>
                                    <p:cond delay="0"/>
                                  </p:stCondLst>
                                  <p:childTnLst>
                                    <p:animMotion origin="layout" path="M -4.72222E-6 -2.31267E-7 L -0.06336 -0.15333 " pathEditMode="relative" rAng="0" ptsTypes="AA">
                                      <p:cBhvr>
                                        <p:cTn id="6" dur="1500" fill="hold"/>
                                        <p:tgtEl>
                                          <p:spTgt spid="11"/>
                                        </p:tgtEl>
                                        <p:attrNameLst>
                                          <p:attrName>ppt_x</p:attrName>
                                          <p:attrName>ppt_y</p:attrName>
                                        </p:attrNameLst>
                                      </p:cBhvr>
                                      <p:rCtr x="-3177" y="-7678"/>
                                    </p:animMotion>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up)">
                                      <p:cBhvr>
                                        <p:cTn id="32" dur="500"/>
                                        <p:tgtEl>
                                          <p:spTgt spid="30"/>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up)">
                                      <p:cBhvr>
                                        <p:cTn id="35" dur="5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Effect transition="in" filter="fade">
                                      <p:cBhvr>
                                        <p:cTn id="42" dur="500"/>
                                        <p:tgtEl>
                                          <p:spTgt spid="22"/>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Effect transition="in" filter="fade">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1" nodeType="clickEffect">
                                  <p:stCondLst>
                                    <p:cond delay="0"/>
                                  </p:stCondLst>
                                  <p:childTnLst>
                                    <p:animEffect transition="out" filter="fade">
                                      <p:cBhvr>
                                        <p:cTn id="56" dur="500"/>
                                        <p:tgtEl>
                                          <p:spTgt spid="3"/>
                                        </p:tgtEl>
                                      </p:cBhvr>
                                    </p:animEffect>
                                    <p:set>
                                      <p:cBhvr>
                                        <p:cTn id="57" dur="1" fill="hold">
                                          <p:stCondLst>
                                            <p:cond delay="4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8"/>
                                        </p:tgtEl>
                                      </p:cBhvr>
                                    </p:animEffect>
                                    <p:set>
                                      <p:cBhvr>
                                        <p:cTn id="60" dur="1" fill="hold">
                                          <p:stCondLst>
                                            <p:cond delay="499"/>
                                          </p:stCondLst>
                                        </p:cTn>
                                        <p:tgtEl>
                                          <p:spTgt spid="18"/>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17"/>
                                        </p:tgtEl>
                                      </p:cBhvr>
                                    </p:animEffect>
                                    <p:set>
                                      <p:cBhvr>
                                        <p:cTn id="63" dur="1" fill="hold">
                                          <p:stCondLst>
                                            <p:cond delay="499"/>
                                          </p:stCondLst>
                                        </p:cTn>
                                        <p:tgtEl>
                                          <p:spTgt spid="17"/>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15"/>
                                        </p:tgtEl>
                                      </p:cBhvr>
                                    </p:animEffect>
                                    <p:set>
                                      <p:cBhvr>
                                        <p:cTn id="66" dur="1" fill="hold">
                                          <p:stCondLst>
                                            <p:cond delay="499"/>
                                          </p:stCondLst>
                                        </p:cTn>
                                        <p:tgtEl>
                                          <p:spTgt spid="15"/>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14"/>
                                        </p:tgtEl>
                                      </p:cBhvr>
                                    </p:animEffect>
                                    <p:set>
                                      <p:cBhvr>
                                        <p:cTn id="69" dur="1" fill="hold">
                                          <p:stCondLst>
                                            <p:cond delay="499"/>
                                          </p:stCondLst>
                                        </p:cTn>
                                        <p:tgtEl>
                                          <p:spTgt spid="14"/>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32"/>
                                        </p:tgtEl>
                                      </p:cBhvr>
                                    </p:animEffect>
                                    <p:set>
                                      <p:cBhvr>
                                        <p:cTn id="75" dur="1" fill="hold">
                                          <p:stCondLst>
                                            <p:cond delay="499"/>
                                          </p:stCondLst>
                                        </p:cTn>
                                        <p:tgtEl>
                                          <p:spTgt spid="32"/>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2"/>
                                        </p:tgtEl>
                                      </p:cBhvr>
                                    </p:animEffect>
                                    <p:set>
                                      <p:cBhvr>
                                        <p:cTn id="78" dur="1" fill="hold">
                                          <p:stCondLst>
                                            <p:cond delay="499"/>
                                          </p:stCondLst>
                                        </p:cTn>
                                        <p:tgtEl>
                                          <p:spTgt spid="22"/>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21"/>
                                        </p:tgtEl>
                                      </p:cBhvr>
                                    </p:animEffect>
                                    <p:set>
                                      <p:cBhvr>
                                        <p:cTn id="81" dur="1" fill="hold">
                                          <p:stCondLst>
                                            <p:cond delay="499"/>
                                          </p:stCondLst>
                                        </p:cTn>
                                        <p:tgtEl>
                                          <p:spTgt spid="21"/>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26"/>
                                        </p:tgtEl>
                                      </p:cBhvr>
                                    </p:animEffect>
                                    <p:set>
                                      <p:cBhvr>
                                        <p:cTn id="84"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3" grpId="1"/>
      <p:bldP spid="17" grpId="0"/>
      <p:bldP spid="17" grpId="1"/>
      <p:bldP spid="18" grpId="0" animBg="1"/>
      <p:bldP spid="18" grpId="1" animBg="1"/>
      <p:bldP spid="21" grpId="0" animBg="1"/>
      <p:bldP spid="21" grpId="1" animBg="1"/>
      <p:bldP spid="22" grpId="0" animBg="1"/>
      <p:bldP spid="22" grpId="1" animBg="1"/>
      <p:bldP spid="26" grpId="0"/>
      <p:bldP spid="26" grpId="1"/>
      <p:bldP spid="30" grpId="0" animBg="1"/>
      <p:bldP spid="30" grpId="1" animBg="1"/>
      <p:bldP spid="32" grpId="0" animBg="1"/>
      <p:bldP spid="3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Hexagon 28"/>
          <p:cNvSpPr/>
          <p:nvPr/>
        </p:nvSpPr>
        <p:spPr bwMode="auto">
          <a:xfrm>
            <a:off x="914400" y="1524000"/>
            <a:ext cx="3056904" cy="594351"/>
          </a:xfrm>
          <a:prstGeom prst="hexagon">
            <a:avLst>
              <a:gd name="adj" fmla="val 0"/>
              <a:gd name="vf" fmla="val 115470"/>
            </a:avLst>
          </a:prstGeom>
          <a:gradFill rotWithShape="1">
            <a:gsLst>
              <a:gs pos="0">
                <a:srgbClr val="D7196A">
                  <a:lumMod val="88000"/>
                </a:srgbClr>
              </a:gs>
              <a:gs pos="80000">
                <a:srgbClr val="D7196A">
                  <a:lumMod val="90000"/>
                  <a:lumOff val="10000"/>
                </a:srgbClr>
              </a:gs>
              <a:gs pos="100000">
                <a:srgbClr val="D7196A">
                  <a:lumMod val="60000"/>
                  <a:lumOff val="4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quốc tế</a:t>
            </a:r>
            <a:endParaRPr lang="en-US" sz="2400" b="1" kern="0" dirty="0">
              <a:solidFill>
                <a:prstClr val="white"/>
              </a:solidFill>
              <a:effectLst>
                <a:outerShdw blurRad="76200" dist="38100" dir="5400000" algn="t" rotWithShape="0">
                  <a:prstClr val="black">
                    <a:alpha val="40000"/>
                  </a:prstClr>
                </a:outerShdw>
              </a:effectLst>
              <a:latin typeface="+mn-lt"/>
              <a:cs typeface="+mn-cs"/>
            </a:endParaRPr>
          </a:p>
        </p:txBody>
      </p:sp>
      <p:sp>
        <p:nvSpPr>
          <p:cNvPr id="30" name="TextBox 29"/>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111" y="2438400"/>
            <a:ext cx="1515096" cy="8657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9842" y="2438400"/>
            <a:ext cx="1515096" cy="8657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1143" y="2558924"/>
            <a:ext cx="1017031" cy="6247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4" name="TextBox 33"/>
          <p:cNvSpPr txBox="1"/>
          <p:nvPr/>
        </p:nvSpPr>
        <p:spPr>
          <a:xfrm>
            <a:off x="833252" y="3631255"/>
            <a:ext cx="7057473" cy="400110"/>
          </a:xfrm>
          <a:prstGeom prst="rect">
            <a:avLst/>
          </a:prstGeom>
          <a:noFill/>
        </p:spPr>
        <p:txBody>
          <a:bodyPr wrap="square" rtlCol="0">
            <a:spAutoFit/>
          </a:bodyPr>
          <a:lstStyle/>
          <a:p>
            <a:r>
              <a:rPr lang="en-US" sz="2000" smtClean="0">
                <a:solidFill>
                  <a:schemeClr val="accent2"/>
                </a:solidFill>
                <a:latin typeface="Arial" pitchFamily="34" charset="0"/>
                <a:cs typeface="Arial" pitchFamily="34" charset="0"/>
              </a:rPr>
              <a:t>=&gt;</a:t>
            </a:r>
            <a:r>
              <a:rPr lang="en-US" sz="2000" smtClean="0">
                <a:solidFill>
                  <a:schemeClr val="bg1"/>
                </a:solidFill>
                <a:latin typeface="Arial" pitchFamily="34" charset="0"/>
                <a:cs typeface="Arial" pitchFamily="34" charset="0"/>
              </a:rPr>
              <a:t>  Tạo nên xu thế hòa bình hợp tác trên phạm vi thế giới.</a:t>
            </a:r>
            <a:endParaRPr lang="en-US" sz="2000">
              <a:solidFill>
                <a:schemeClr val="bg1"/>
              </a:solidFill>
              <a:latin typeface="Arial" pitchFamily="34" charset="0"/>
              <a:cs typeface="Arial" pitchFamily="34" charset="0"/>
            </a:endParaRPr>
          </a:p>
        </p:txBody>
      </p:sp>
      <p:sp>
        <p:nvSpPr>
          <p:cNvPr id="35" name="TextBox 34"/>
          <p:cNvSpPr txBox="1"/>
          <p:nvPr/>
        </p:nvSpPr>
        <p:spPr>
          <a:xfrm>
            <a:off x="942111" y="4114800"/>
            <a:ext cx="4074934" cy="461665"/>
          </a:xfrm>
          <a:prstGeom prst="rect">
            <a:avLst/>
          </a:prstGeom>
          <a:noFill/>
        </p:spPr>
        <p:txBody>
          <a:bodyPr wrap="square" rtlCol="0">
            <a:spAutoFit/>
          </a:bodyPr>
          <a:lstStyle/>
          <a:p>
            <a:r>
              <a:rPr lang="en-US" sz="2400" smtClean="0">
                <a:solidFill>
                  <a:schemeClr val="accent6">
                    <a:lumMod val="60000"/>
                    <a:lumOff val="40000"/>
                  </a:schemeClr>
                </a:solidFill>
              </a:rPr>
              <a:t>Các nước xã hội chủ nghĩa:</a:t>
            </a:r>
            <a:endParaRPr lang="en-US" sz="2400">
              <a:solidFill>
                <a:schemeClr val="accent6">
                  <a:lumMod val="60000"/>
                  <a:lumOff val="40000"/>
                </a:schemeClr>
              </a:solidFill>
            </a:endParaRPr>
          </a:p>
        </p:txBody>
      </p:sp>
      <p:sp>
        <p:nvSpPr>
          <p:cNvPr id="36" name="TextBox 35"/>
          <p:cNvSpPr txBox="1"/>
          <p:nvPr/>
        </p:nvSpPr>
        <p:spPr>
          <a:xfrm>
            <a:off x="1307490" y="4576465"/>
            <a:ext cx="60198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Ngày càng mở rộng phạm vi trên thế giới.</a:t>
            </a:r>
            <a:endParaRPr lang="en-US" sz="2000">
              <a:solidFill>
                <a:schemeClr val="bg1"/>
              </a:solidFill>
              <a:latin typeface="Arial" pitchFamily="34" charset="0"/>
              <a:cs typeface="Arial" pitchFamily="34" charset="0"/>
            </a:endParaRPr>
          </a:p>
        </p:txBody>
      </p:sp>
      <p:sp>
        <p:nvSpPr>
          <p:cNvPr id="37" name="TextBox 36"/>
          <p:cNvSpPr txBox="1"/>
          <p:nvPr/>
        </p:nvSpPr>
        <p:spPr>
          <a:xfrm>
            <a:off x="1307490" y="5123213"/>
            <a:ext cx="69342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Tình hình kinh tế xã hội xuất hiện sự trì trệ và mất ổn định.</a:t>
            </a:r>
            <a:endParaRPr lang="en-US">
              <a:solidFill>
                <a:schemeClr val="bg1"/>
              </a:solidFill>
              <a:latin typeface="Arial" pitchFamily="34" charset="0"/>
              <a:cs typeface="Arial" pitchFamily="34" charset="0"/>
            </a:endParaRPr>
          </a:p>
        </p:txBody>
      </p:sp>
      <p:sp>
        <p:nvSpPr>
          <p:cNvPr id="38" name="TextBox 37"/>
          <p:cNvSpPr txBox="1"/>
          <p:nvPr/>
        </p:nvSpPr>
        <p:spPr>
          <a:xfrm>
            <a:off x="1307490" y="5638800"/>
            <a:ext cx="676971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2-1976, các nước ASEAN ký hiệp ước Bali.</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8796526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Effect transition="in" filter="fade">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xit" presetSubtype="21" fill="hold" nodeType="clickEffect">
                                  <p:stCondLst>
                                    <p:cond delay="0"/>
                                  </p:stCondLst>
                                  <p:childTnLst>
                                    <p:animEffect transition="out" filter="barn(inVertical)">
                                      <p:cBhvr>
                                        <p:cTn id="44" dur="500"/>
                                        <p:tgtEl>
                                          <p:spTgt spid="21"/>
                                        </p:tgtEl>
                                      </p:cBhvr>
                                    </p:animEffect>
                                    <p:set>
                                      <p:cBhvr>
                                        <p:cTn id="45" dur="1" fill="hold">
                                          <p:stCondLst>
                                            <p:cond delay="499"/>
                                          </p:stCondLst>
                                        </p:cTn>
                                        <p:tgtEl>
                                          <p:spTgt spid="21"/>
                                        </p:tgtEl>
                                        <p:attrNameLst>
                                          <p:attrName>style.visibility</p:attrName>
                                        </p:attrNameLst>
                                      </p:cBhvr>
                                      <p:to>
                                        <p:strVal val="hidden"/>
                                      </p:to>
                                    </p:set>
                                  </p:childTnLst>
                                </p:cTn>
                              </p:par>
                              <p:par>
                                <p:cTn id="46" presetID="16" presetClass="exit" presetSubtype="21" fill="hold" nodeType="withEffect">
                                  <p:stCondLst>
                                    <p:cond delay="0"/>
                                  </p:stCondLst>
                                  <p:childTnLst>
                                    <p:animEffect transition="out" filter="barn(inVertical)">
                                      <p:cBhvr>
                                        <p:cTn id="47" dur="500"/>
                                        <p:tgtEl>
                                          <p:spTgt spid="33"/>
                                        </p:tgtEl>
                                      </p:cBhvr>
                                    </p:animEffect>
                                    <p:set>
                                      <p:cBhvr>
                                        <p:cTn id="48" dur="1" fill="hold">
                                          <p:stCondLst>
                                            <p:cond delay="499"/>
                                          </p:stCondLst>
                                        </p:cTn>
                                        <p:tgtEl>
                                          <p:spTgt spid="33"/>
                                        </p:tgtEl>
                                        <p:attrNameLst>
                                          <p:attrName>style.visibility</p:attrName>
                                        </p:attrNameLst>
                                      </p:cBhvr>
                                      <p:to>
                                        <p:strVal val="hidden"/>
                                      </p:to>
                                    </p:set>
                                  </p:childTnLst>
                                </p:cTn>
                              </p:par>
                              <p:par>
                                <p:cTn id="49" presetID="16" presetClass="exit" presetSubtype="21" fill="hold" nodeType="withEffect">
                                  <p:stCondLst>
                                    <p:cond delay="0"/>
                                  </p:stCondLst>
                                  <p:childTnLst>
                                    <p:animEffect transition="out" filter="barn(inVertical)">
                                      <p:cBhvr>
                                        <p:cTn id="50" dur="500"/>
                                        <p:tgtEl>
                                          <p:spTgt spid="32"/>
                                        </p:tgtEl>
                                      </p:cBhvr>
                                    </p:animEffect>
                                    <p:set>
                                      <p:cBhvr>
                                        <p:cTn id="51" dur="1" fill="hold">
                                          <p:stCondLst>
                                            <p:cond delay="499"/>
                                          </p:stCondLst>
                                        </p:cTn>
                                        <p:tgtEl>
                                          <p:spTgt spid="32"/>
                                        </p:tgtEl>
                                        <p:attrNameLst>
                                          <p:attrName>style.visibility</p:attrName>
                                        </p:attrNameLst>
                                      </p:cBhvr>
                                      <p:to>
                                        <p:strVal val="hidden"/>
                                      </p:to>
                                    </p:set>
                                  </p:childTnLst>
                                </p:cTn>
                              </p:par>
                              <p:par>
                                <p:cTn id="52" presetID="16" presetClass="exit" presetSubtype="21" fill="hold" grpId="1" nodeType="withEffect">
                                  <p:stCondLst>
                                    <p:cond delay="0"/>
                                  </p:stCondLst>
                                  <p:childTnLst>
                                    <p:animEffect transition="out" filter="barn(inVertical)">
                                      <p:cBhvr>
                                        <p:cTn id="53" dur="500"/>
                                        <p:tgtEl>
                                          <p:spTgt spid="34"/>
                                        </p:tgtEl>
                                      </p:cBhvr>
                                    </p:animEffect>
                                    <p:set>
                                      <p:cBhvr>
                                        <p:cTn id="54" dur="1" fill="hold">
                                          <p:stCondLst>
                                            <p:cond delay="499"/>
                                          </p:stCondLst>
                                        </p:cTn>
                                        <p:tgtEl>
                                          <p:spTgt spid="34"/>
                                        </p:tgtEl>
                                        <p:attrNameLst>
                                          <p:attrName>style.visibility</p:attrName>
                                        </p:attrNameLst>
                                      </p:cBhvr>
                                      <p:to>
                                        <p:strVal val="hidden"/>
                                      </p:to>
                                    </p:set>
                                  </p:childTnLst>
                                </p:cTn>
                              </p:par>
                              <p:par>
                                <p:cTn id="55" presetID="16" presetClass="exit" presetSubtype="21" fill="hold" grpId="1" nodeType="withEffect">
                                  <p:stCondLst>
                                    <p:cond delay="0"/>
                                  </p:stCondLst>
                                  <p:childTnLst>
                                    <p:animEffect transition="out" filter="barn(inVertical)">
                                      <p:cBhvr>
                                        <p:cTn id="56" dur="500"/>
                                        <p:tgtEl>
                                          <p:spTgt spid="35"/>
                                        </p:tgtEl>
                                      </p:cBhvr>
                                    </p:animEffect>
                                    <p:set>
                                      <p:cBhvr>
                                        <p:cTn id="57" dur="1" fill="hold">
                                          <p:stCondLst>
                                            <p:cond delay="499"/>
                                          </p:stCondLst>
                                        </p:cTn>
                                        <p:tgtEl>
                                          <p:spTgt spid="35"/>
                                        </p:tgtEl>
                                        <p:attrNameLst>
                                          <p:attrName>style.visibility</p:attrName>
                                        </p:attrNameLst>
                                      </p:cBhvr>
                                      <p:to>
                                        <p:strVal val="hidden"/>
                                      </p:to>
                                    </p:set>
                                  </p:childTnLst>
                                </p:cTn>
                              </p:par>
                              <p:par>
                                <p:cTn id="58" presetID="16" presetClass="exit" presetSubtype="21" fill="hold" grpId="1" nodeType="withEffect">
                                  <p:stCondLst>
                                    <p:cond delay="0"/>
                                  </p:stCondLst>
                                  <p:childTnLst>
                                    <p:animEffect transition="out" filter="barn(inVertical)">
                                      <p:cBhvr>
                                        <p:cTn id="59" dur="500"/>
                                        <p:tgtEl>
                                          <p:spTgt spid="36"/>
                                        </p:tgtEl>
                                      </p:cBhvr>
                                    </p:animEffect>
                                    <p:set>
                                      <p:cBhvr>
                                        <p:cTn id="60" dur="1" fill="hold">
                                          <p:stCondLst>
                                            <p:cond delay="499"/>
                                          </p:stCondLst>
                                        </p:cTn>
                                        <p:tgtEl>
                                          <p:spTgt spid="36"/>
                                        </p:tgtEl>
                                        <p:attrNameLst>
                                          <p:attrName>style.visibility</p:attrName>
                                        </p:attrNameLst>
                                      </p:cBhvr>
                                      <p:to>
                                        <p:strVal val="hidden"/>
                                      </p:to>
                                    </p:set>
                                  </p:childTnLst>
                                </p:cTn>
                              </p:par>
                              <p:par>
                                <p:cTn id="61" presetID="16" presetClass="exit" presetSubtype="21" fill="hold" grpId="1" nodeType="withEffect">
                                  <p:stCondLst>
                                    <p:cond delay="0"/>
                                  </p:stCondLst>
                                  <p:childTnLst>
                                    <p:animEffect transition="out" filter="barn(inVertical)">
                                      <p:cBhvr>
                                        <p:cTn id="62" dur="500"/>
                                        <p:tgtEl>
                                          <p:spTgt spid="37"/>
                                        </p:tgtEl>
                                      </p:cBhvr>
                                    </p:animEffect>
                                    <p:set>
                                      <p:cBhvr>
                                        <p:cTn id="63" dur="1" fill="hold">
                                          <p:stCondLst>
                                            <p:cond delay="499"/>
                                          </p:stCondLst>
                                        </p:cTn>
                                        <p:tgtEl>
                                          <p:spTgt spid="37"/>
                                        </p:tgtEl>
                                        <p:attrNameLst>
                                          <p:attrName>style.visibility</p:attrName>
                                        </p:attrNameLst>
                                      </p:cBhvr>
                                      <p:to>
                                        <p:strVal val="hidden"/>
                                      </p:to>
                                    </p:set>
                                  </p:childTnLst>
                                </p:cTn>
                              </p:par>
                              <p:par>
                                <p:cTn id="64" presetID="16" presetClass="exit" presetSubtype="21" fill="hold" grpId="1" nodeType="withEffect">
                                  <p:stCondLst>
                                    <p:cond delay="0"/>
                                  </p:stCondLst>
                                  <p:childTnLst>
                                    <p:animEffect transition="out" filter="barn(inVertical)">
                                      <p:cBhvr>
                                        <p:cTn id="65" dur="500"/>
                                        <p:tgtEl>
                                          <p:spTgt spid="38"/>
                                        </p:tgtEl>
                                      </p:cBhvr>
                                    </p:animEffect>
                                    <p:set>
                                      <p:cBhvr>
                                        <p:cTn id="66" dur="1" fill="hold">
                                          <p:stCondLst>
                                            <p:cond delay="499"/>
                                          </p:stCondLst>
                                        </p:cTn>
                                        <p:tgtEl>
                                          <p:spTgt spid="38"/>
                                        </p:tgtEl>
                                        <p:attrNameLst>
                                          <p:attrName>style.visibility</p:attrName>
                                        </p:attrNameLst>
                                      </p:cBhvr>
                                      <p:to>
                                        <p:strVal val="hidden"/>
                                      </p:to>
                                    </p:set>
                                  </p:childTnLst>
                                </p:cTn>
                              </p:par>
                              <p:par>
                                <p:cTn id="67" presetID="16" presetClass="exit" presetSubtype="21" fill="hold" grpId="0" nodeType="withEffect">
                                  <p:stCondLst>
                                    <p:cond delay="0"/>
                                  </p:stCondLst>
                                  <p:childTnLst>
                                    <p:animEffect transition="out" filter="barn(inVertical)">
                                      <p:cBhvr>
                                        <p:cTn id="68" dur="500"/>
                                        <p:tgtEl>
                                          <p:spTgt spid="29"/>
                                        </p:tgtEl>
                                      </p:cBhvr>
                                    </p:animEffect>
                                    <p:set>
                                      <p:cBhvr>
                                        <p:cTn id="69"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P spid="34" grpId="1"/>
      <p:bldP spid="35" grpId="0"/>
      <p:bldP spid="35" grpId="1"/>
      <p:bldP spid="36" grpId="0"/>
      <p:bldP spid="36" grpId="1"/>
      <p:bldP spid="37" grpId="0"/>
      <p:bldP spid="37" grpId="1"/>
      <p:bldP spid="38" grpId="0"/>
      <p:bldP spid="38"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Chevron 1"/>
          <p:cNvSpPr/>
          <p:nvPr/>
        </p:nvSpPr>
        <p:spPr bwMode="auto">
          <a:xfrm flipH="1">
            <a:off x="923306" y="1524087"/>
            <a:ext cx="3047998" cy="594264"/>
          </a:xfrm>
          <a:prstGeom prst="chevron">
            <a:avLst>
              <a:gd name="adj" fmla="val 0"/>
            </a:avLst>
          </a:prstGeom>
          <a:gradFill rotWithShape="1">
            <a:gsLst>
              <a:gs pos="0">
                <a:srgbClr val="FFC000">
                  <a:lumMod val="75000"/>
                </a:srgbClr>
              </a:gs>
              <a:gs pos="80000">
                <a:srgbClr val="FFC000">
                  <a:lumMod val="97000"/>
                </a:srgbClr>
              </a:gs>
              <a:gs pos="100000">
                <a:srgbClr val="FFC000">
                  <a:lumMod val="98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trong nước</a:t>
            </a:r>
            <a:endParaRPr lang="en-US" sz="2400" b="1" kern="0" dirty="0">
              <a:solidFill>
                <a:prstClr val="white"/>
              </a:solidFill>
              <a:effectLst>
                <a:outerShdw blurRad="76200" dist="38100" dir="5400000" algn="t" rotWithShape="0">
                  <a:prstClr val="black">
                    <a:alpha val="40000"/>
                  </a:prstClr>
                </a:outerShdw>
              </a:effectLst>
            </a:endParaRPr>
          </a:p>
        </p:txBody>
      </p:sp>
      <p:sp>
        <p:nvSpPr>
          <p:cNvPr id="3" name="TextBox 2"/>
          <p:cNvSpPr txBox="1"/>
          <p:nvPr/>
        </p:nvSpPr>
        <p:spPr>
          <a:xfrm>
            <a:off x="930233" y="2819400"/>
            <a:ext cx="4258294"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Sau 1975, đất nước thống nhất.</a:t>
            </a:r>
            <a:endParaRPr lang="en-US" sz="2000">
              <a:solidFill>
                <a:schemeClr val="bg1"/>
              </a:solidFill>
              <a:latin typeface="Arial" pitchFamily="34" charset="0"/>
              <a:cs typeface="Arial" pitchFamily="34" charset="0"/>
            </a:endParaRPr>
          </a:p>
        </p:txBody>
      </p:sp>
      <p:sp>
        <p:nvSpPr>
          <p:cNvPr id="2" name="TextBox 1"/>
          <p:cNvSpPr txBox="1"/>
          <p:nvPr/>
        </p:nvSpPr>
        <p:spPr>
          <a:xfrm>
            <a:off x="930233" y="3276600"/>
            <a:ext cx="594459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Miền Bắc đạt được một số thành tựu quan trọng.</a:t>
            </a:r>
            <a:endParaRPr lang="en-US" sz="2000">
              <a:solidFill>
                <a:schemeClr val="bg1"/>
              </a:solidFill>
              <a:latin typeface="Arial" pitchFamily="34" charset="0"/>
              <a:cs typeface="Arial" pitchFamily="34" charset="0"/>
            </a:endParaRPr>
          </a:p>
        </p:txBody>
      </p:sp>
      <p:sp>
        <p:nvSpPr>
          <p:cNvPr id="4" name="TextBox 3"/>
          <p:cNvSpPr txBox="1"/>
          <p:nvPr/>
        </p:nvSpPr>
        <p:spPr>
          <a:xfrm>
            <a:off x="930233" y="2362200"/>
            <a:ext cx="2270167" cy="461665"/>
          </a:xfrm>
          <a:prstGeom prst="rect">
            <a:avLst/>
          </a:prstGeom>
          <a:noFill/>
        </p:spPr>
        <p:txBody>
          <a:bodyPr wrap="square" rtlCol="0">
            <a:spAutoFit/>
            <a:scene3d>
              <a:camera prst="orthographicFront"/>
              <a:lightRig rig="threePt" dir="t"/>
            </a:scene3d>
            <a:sp3d extrusionH="57150">
              <a:bevelT w="69850" h="38100" prst="cross"/>
            </a:sp3d>
          </a:bodyPr>
          <a:lstStyle/>
          <a:p>
            <a:r>
              <a:rPr lang="en-US" sz="24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Thuận lợi:</a:t>
            </a:r>
            <a:endParaRPr lang="en-US" sz="2400" b="1"/>
          </a:p>
        </p:txBody>
      </p:sp>
      <p:sp>
        <p:nvSpPr>
          <p:cNvPr id="6" name="TextBox 5"/>
          <p:cNvSpPr txBox="1"/>
          <p:nvPr/>
        </p:nvSpPr>
        <p:spPr>
          <a:xfrm>
            <a:off x="941118" y="3676710"/>
            <a:ext cx="2270167" cy="461665"/>
          </a:xfrm>
          <a:prstGeom prst="rect">
            <a:avLst/>
          </a:prstGeom>
          <a:noFill/>
        </p:spPr>
        <p:txBody>
          <a:bodyPr wrap="square" rtlCol="0">
            <a:spAutoFit/>
          </a:bodyPr>
          <a:lstStyle/>
          <a:p>
            <a:r>
              <a:rPr lang="en-US" sz="2400" b="1" smtClean="0">
                <a:ln w="1905"/>
                <a:solidFill>
                  <a:schemeClr val="accent2">
                    <a:lumMod val="75000"/>
                  </a:schemeClr>
                </a:solidFill>
                <a:effectLst>
                  <a:innerShdw blurRad="69850" dist="43180" dir="5400000">
                    <a:srgbClr val="000000">
                      <a:alpha val="65000"/>
                    </a:srgbClr>
                  </a:innerShdw>
                </a:effectLst>
              </a:rPr>
              <a:t>Khó khăn:</a:t>
            </a:r>
            <a:endParaRPr lang="en-US" sz="2400" b="1">
              <a:ln w="1905"/>
              <a:solidFill>
                <a:schemeClr val="accent2">
                  <a:lumMod val="75000"/>
                </a:schemeClr>
              </a:solidFill>
              <a:effectLst>
                <a:innerShdw blurRad="69850" dist="43180" dir="5400000">
                  <a:srgbClr val="000000">
                    <a:alpha val="65000"/>
                  </a:srgbClr>
                </a:inn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0600" y="2000600"/>
            <a:ext cx="1921823" cy="1292823"/>
          </a:xfrm>
          <a:prstGeom prst="rect">
            <a:avLst/>
          </a:prstGeom>
        </p:spPr>
      </p:pic>
      <p:sp>
        <p:nvSpPr>
          <p:cNvPr id="8" name="Rectangle 7"/>
          <p:cNvSpPr/>
          <p:nvPr/>
        </p:nvSpPr>
        <p:spPr>
          <a:xfrm>
            <a:off x="941118" y="4138375"/>
            <a:ext cx="6450282" cy="400110"/>
          </a:xfrm>
          <a:prstGeom prst="rect">
            <a:avLst/>
          </a:prstGeom>
        </p:spPr>
        <p:txBody>
          <a:bodyPr wrap="square">
            <a:spAutoFit/>
          </a:bodyPr>
          <a:lstStyle/>
          <a:p>
            <a:r>
              <a:rPr lang="en-US" sz="2000">
                <a:solidFill>
                  <a:schemeClr val="bg1"/>
                </a:solidFill>
                <a:latin typeface="Arial" pitchFamily="34" charset="0"/>
                <a:cs typeface="Arial" pitchFamily="34" charset="0"/>
              </a:rPr>
              <a:t>T</a:t>
            </a:r>
            <a:r>
              <a:rPr lang="en-US" sz="2000" smtClean="0">
                <a:solidFill>
                  <a:schemeClr val="bg1"/>
                </a:solidFill>
                <a:latin typeface="Arial" pitchFamily="34" charset="0"/>
                <a:cs typeface="Arial" pitchFamily="34" charset="0"/>
              </a:rPr>
              <a:t>ập </a:t>
            </a:r>
            <a:r>
              <a:rPr lang="en-US" sz="2000">
                <a:solidFill>
                  <a:schemeClr val="bg1"/>
                </a:solidFill>
                <a:latin typeface="Arial" pitchFamily="34" charset="0"/>
                <a:cs typeface="Arial" pitchFamily="34" charset="0"/>
              </a:rPr>
              <a:t>trung khắc phục hậu quả nặng nề của </a:t>
            </a:r>
            <a:r>
              <a:rPr lang="en-US" sz="2000" smtClean="0">
                <a:solidFill>
                  <a:schemeClr val="bg1"/>
                </a:solidFill>
                <a:latin typeface="Arial" pitchFamily="34" charset="0"/>
                <a:cs typeface="Arial" pitchFamily="34" charset="0"/>
              </a:rPr>
              <a:t>chiến tranh.</a:t>
            </a:r>
            <a:endParaRPr lang="en-US" sz="2000">
              <a:solidFill>
                <a:schemeClr val="bg1"/>
              </a:solidFill>
              <a:latin typeface="Arial" pitchFamily="34" charset="0"/>
              <a:cs typeface="Arial" pitchFamily="34" charset="0"/>
            </a:endParaRPr>
          </a:p>
        </p:txBody>
      </p:sp>
      <p:sp>
        <p:nvSpPr>
          <p:cNvPr id="9" name="Rectangle 8"/>
          <p:cNvSpPr/>
          <p:nvPr/>
        </p:nvSpPr>
        <p:spPr>
          <a:xfrm>
            <a:off x="930233" y="4724400"/>
            <a:ext cx="3416320" cy="400110"/>
          </a:xfrm>
          <a:prstGeom prst="rect">
            <a:avLst/>
          </a:prstGeom>
        </p:spPr>
        <p:txBody>
          <a:bodyPr wrap="none">
            <a:spAutoFit/>
          </a:bodyPr>
          <a:lstStyle/>
          <a:p>
            <a:r>
              <a:rPr lang="en-US" sz="2000" smtClean="0">
                <a:solidFill>
                  <a:schemeClr val="bg1"/>
                </a:solidFill>
                <a:latin typeface="Arial" pitchFamily="34" charset="0"/>
                <a:cs typeface="Arial" pitchFamily="34" charset="0"/>
              </a:rPr>
              <a:t>Vừa đối </a:t>
            </a:r>
            <a:r>
              <a:rPr lang="en-US" sz="2000">
                <a:solidFill>
                  <a:schemeClr val="bg1"/>
                </a:solidFill>
                <a:latin typeface="Arial" pitchFamily="34" charset="0"/>
                <a:cs typeface="Arial" pitchFamily="34" charset="0"/>
              </a:rPr>
              <a:t>phó với chiến tranh </a:t>
            </a:r>
          </a:p>
        </p:txBody>
      </p:sp>
      <p:sp>
        <p:nvSpPr>
          <p:cNvPr id="10" name="Right Arrow 9"/>
          <p:cNvSpPr/>
          <p:nvPr/>
        </p:nvSpPr>
        <p:spPr>
          <a:xfrm>
            <a:off x="4346553" y="4791165"/>
            <a:ext cx="641972" cy="3333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rot="1948598">
            <a:off x="4271052" y="5081289"/>
            <a:ext cx="681247" cy="3333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105400" y="4724400"/>
            <a:ext cx="25908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Biên </a:t>
            </a:r>
            <a:r>
              <a:rPr lang="en-US" sz="2000">
                <a:solidFill>
                  <a:schemeClr val="bg1"/>
                </a:solidFill>
                <a:latin typeface="Arial" pitchFamily="34" charset="0"/>
                <a:cs typeface="Arial" pitchFamily="34" charset="0"/>
              </a:rPr>
              <a:t>giới Tây Nam </a:t>
            </a:r>
          </a:p>
        </p:txBody>
      </p:sp>
      <p:sp>
        <p:nvSpPr>
          <p:cNvPr id="13" name="Rectangle 12"/>
          <p:cNvSpPr/>
          <p:nvPr/>
        </p:nvSpPr>
        <p:spPr>
          <a:xfrm>
            <a:off x="5105400" y="5247961"/>
            <a:ext cx="2278188" cy="400110"/>
          </a:xfrm>
          <a:prstGeom prst="rect">
            <a:avLst/>
          </a:prstGeom>
        </p:spPr>
        <p:txBody>
          <a:bodyPr wrap="none">
            <a:spAutoFit/>
          </a:bodyPr>
          <a:lstStyle/>
          <a:p>
            <a:r>
              <a:rPr lang="en-US" sz="2000">
                <a:solidFill>
                  <a:schemeClr val="bg1"/>
                </a:solidFill>
                <a:latin typeface="Arial" pitchFamily="34" charset="0"/>
                <a:cs typeface="Arial" pitchFamily="34" charset="0"/>
              </a:rPr>
              <a:t>B</a:t>
            </a:r>
            <a:r>
              <a:rPr lang="en-US" sz="2000" smtClean="0">
                <a:solidFill>
                  <a:schemeClr val="bg1"/>
                </a:solidFill>
                <a:latin typeface="Arial" pitchFamily="34" charset="0"/>
                <a:cs typeface="Arial" pitchFamily="34" charset="0"/>
              </a:rPr>
              <a:t>iên </a:t>
            </a:r>
            <a:r>
              <a:rPr lang="en-US" sz="2000">
                <a:solidFill>
                  <a:schemeClr val="bg1"/>
                </a:solidFill>
                <a:latin typeface="Arial" pitchFamily="34" charset="0"/>
                <a:cs typeface="Arial" pitchFamily="34" charset="0"/>
              </a:rPr>
              <a:t>giới phía Bắc</a:t>
            </a:r>
          </a:p>
        </p:txBody>
      </p:sp>
      <p:sp>
        <p:nvSpPr>
          <p:cNvPr id="15" name="TextBox 14"/>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Tree>
    <p:extLst>
      <p:ext uri="{BB962C8B-B14F-4D97-AF65-F5344CB8AC3E}">
        <p14:creationId xmlns:p14="http://schemas.microsoft.com/office/powerpoint/2010/main" val="6015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outVertic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left)">
                                      <p:cBhvr>
                                        <p:cTn id="45" dur="500"/>
                                        <p:tgtEl>
                                          <p:spTgt spid="1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 grpId="0"/>
      <p:bldP spid="2" grpId="0"/>
      <p:bldP spid="4" grpId="0"/>
      <p:bldP spid="6" grpId="0"/>
      <p:bldP spid="8" grpId="0"/>
      <p:bldP spid="9" grpId="0"/>
      <p:bldP spid="10" grpId="0" animBg="1"/>
      <p:bldP spid="12" grpId="0" animBg="1"/>
      <p:bldP spid="11"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1"/>
          <p:cNvSpPr/>
          <p:nvPr/>
        </p:nvSpPr>
        <p:spPr bwMode="auto">
          <a:xfrm flipH="1">
            <a:off x="923306" y="1524087"/>
            <a:ext cx="3047998" cy="594264"/>
          </a:xfrm>
          <a:prstGeom prst="chevron">
            <a:avLst>
              <a:gd name="adj" fmla="val 0"/>
            </a:avLst>
          </a:prstGeom>
          <a:gradFill rotWithShape="1">
            <a:gsLst>
              <a:gs pos="0">
                <a:srgbClr val="FFC000">
                  <a:lumMod val="75000"/>
                </a:srgbClr>
              </a:gs>
              <a:gs pos="80000">
                <a:srgbClr val="FFC000">
                  <a:lumMod val="97000"/>
                </a:srgbClr>
              </a:gs>
              <a:gs pos="100000">
                <a:srgbClr val="FFC000">
                  <a:lumMod val="98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trong nước</a:t>
            </a:r>
            <a:endParaRPr lang="en-US" sz="2400" b="1" kern="0" dirty="0">
              <a:solidFill>
                <a:prstClr val="white"/>
              </a:solidFill>
              <a:effectLst>
                <a:outerShdw blurRad="76200" dist="38100" dir="5400000" algn="t" rotWithShape="0">
                  <a:prstClr val="black">
                    <a:alpha val="40000"/>
                  </a:prstClr>
                </a:outerShdw>
              </a:effectLst>
            </a:endParaRPr>
          </a:p>
        </p:txBody>
      </p:sp>
      <p:sp>
        <p:nvSpPr>
          <p:cNvPr id="4" name="TextBox 3"/>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5" name="Rectangle 4"/>
          <p:cNvSpPr/>
          <p:nvPr/>
        </p:nvSpPr>
        <p:spPr>
          <a:xfrm>
            <a:off x="923306" y="2362200"/>
            <a:ext cx="7077694" cy="707886"/>
          </a:xfrm>
          <a:prstGeom prst="rect">
            <a:avLst/>
          </a:prstGeom>
        </p:spPr>
        <p:txBody>
          <a:bodyPr wrap="square">
            <a:spAutoFit/>
          </a:bodyPr>
          <a:lstStyle/>
          <a:p>
            <a:r>
              <a:rPr lang="en-US" sz="2000">
                <a:solidFill>
                  <a:schemeClr val="bg1"/>
                </a:solidFill>
                <a:latin typeface="Arial" pitchFamily="34" charset="0"/>
                <a:cs typeface="Arial" pitchFamily="34" charset="0"/>
              </a:rPr>
              <a:t>Đất nước lâm vào tình trạng khủng hoảng kinh tế-xã hội nghiêm trọng.</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306" y="3149025"/>
            <a:ext cx="6477000" cy="3219048"/>
          </a:xfrm>
          <a:prstGeom prst="rect">
            <a:avLst/>
          </a:prstGeom>
        </p:spPr>
      </p:pic>
    </p:spTree>
    <p:extLst>
      <p:ext uri="{BB962C8B-B14F-4D97-AF65-F5344CB8AC3E}">
        <p14:creationId xmlns:p14="http://schemas.microsoft.com/office/powerpoint/2010/main" val="26437856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1"/>
          <p:cNvSpPr/>
          <p:nvPr/>
        </p:nvSpPr>
        <p:spPr bwMode="auto">
          <a:xfrm flipH="1">
            <a:off x="923306" y="1524087"/>
            <a:ext cx="3047998" cy="594264"/>
          </a:xfrm>
          <a:prstGeom prst="chevron">
            <a:avLst>
              <a:gd name="adj" fmla="val 0"/>
            </a:avLst>
          </a:prstGeom>
          <a:gradFill rotWithShape="1">
            <a:gsLst>
              <a:gs pos="0">
                <a:srgbClr val="FFC000">
                  <a:lumMod val="75000"/>
                </a:srgbClr>
              </a:gs>
              <a:gs pos="80000">
                <a:srgbClr val="FFC000">
                  <a:lumMod val="97000"/>
                </a:srgbClr>
              </a:gs>
              <a:gs pos="100000">
                <a:srgbClr val="FFC000">
                  <a:lumMod val="98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trong nước</a:t>
            </a:r>
            <a:endParaRPr lang="en-US" sz="2400" b="1" kern="0" dirty="0">
              <a:solidFill>
                <a:prstClr val="white"/>
              </a:solidFill>
              <a:effectLst>
                <a:outerShdw blurRad="76200" dist="38100" dir="5400000" algn="t" rotWithShape="0">
                  <a:prstClr val="black">
                    <a:alpha val="40000"/>
                  </a:prstClr>
                </a:outerShdw>
              </a:effectLst>
            </a:endParaRPr>
          </a:p>
        </p:txBody>
      </p:sp>
      <p:sp>
        <p:nvSpPr>
          <p:cNvPr id="4" name="TextBox 3"/>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3370" y="3280558"/>
            <a:ext cx="2380013" cy="1904010"/>
          </a:xfrm>
          <a:prstGeom prst="rect">
            <a:avLst/>
          </a:prstGeom>
        </p:spPr>
      </p:pic>
      <p:sp>
        <p:nvSpPr>
          <p:cNvPr id="10" name="Oval 9"/>
          <p:cNvSpPr/>
          <p:nvPr/>
        </p:nvSpPr>
        <p:spPr>
          <a:xfrm>
            <a:off x="5114642" y="3068898"/>
            <a:ext cx="2076639" cy="2186301"/>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b="1"/>
          </a:p>
        </p:txBody>
      </p:sp>
      <p:sp>
        <p:nvSpPr>
          <p:cNvPr id="6" name="Lightning Bolt 5"/>
          <p:cNvSpPr/>
          <p:nvPr/>
        </p:nvSpPr>
        <p:spPr>
          <a:xfrm rot="312862">
            <a:off x="1959510" y="3133844"/>
            <a:ext cx="344261" cy="2056410"/>
          </a:xfrm>
          <a:prstGeom prst="lightningBolt">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7" name="Rectangle 6"/>
          <p:cNvSpPr/>
          <p:nvPr/>
        </p:nvSpPr>
        <p:spPr>
          <a:xfrm>
            <a:off x="1324661" y="2374757"/>
            <a:ext cx="1637430" cy="400110"/>
          </a:xfrm>
          <a:prstGeom prst="rect">
            <a:avLst/>
          </a:prstGeom>
        </p:spPr>
        <p:txBody>
          <a:bodyPr wrap="square">
            <a:spAutoFit/>
          </a:bodyPr>
          <a:lstStyle/>
          <a:p>
            <a:r>
              <a:rPr lang="en-US" sz="2000">
                <a:solidFill>
                  <a:schemeClr val="bg1"/>
                </a:solidFill>
                <a:latin typeface="Arial" pitchFamily="34" charset="0"/>
                <a:cs typeface="Arial" pitchFamily="34" charset="0"/>
              </a:rPr>
              <a:t>Năm 1978</a:t>
            </a:r>
          </a:p>
        </p:txBody>
      </p:sp>
      <p:sp>
        <p:nvSpPr>
          <p:cNvPr id="8" name="Rectangle 7"/>
          <p:cNvSpPr/>
          <p:nvPr/>
        </p:nvSpPr>
        <p:spPr>
          <a:xfrm>
            <a:off x="5323017" y="2338823"/>
            <a:ext cx="1367682" cy="400110"/>
          </a:xfrm>
          <a:prstGeom prst="rect">
            <a:avLst/>
          </a:prstGeom>
        </p:spPr>
        <p:txBody>
          <a:bodyPr wrap="none">
            <a:spAutoFit/>
          </a:bodyPr>
          <a:lstStyle/>
          <a:p>
            <a:r>
              <a:rPr lang="en-US" sz="2000">
                <a:solidFill>
                  <a:schemeClr val="bg1"/>
                </a:solidFill>
                <a:latin typeface="Arial" pitchFamily="34" charset="0"/>
                <a:cs typeface="Arial" pitchFamily="34" charset="0"/>
              </a:rPr>
              <a:t>Năm 1979</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5000" y="3280558"/>
            <a:ext cx="875923" cy="1847351"/>
          </a:xfrm>
          <a:prstGeom prst="rect">
            <a:avLst/>
          </a:prstGeom>
        </p:spPr>
      </p:pic>
      <p:sp>
        <p:nvSpPr>
          <p:cNvPr id="11" name="TextBox 10"/>
          <p:cNvSpPr txBox="1"/>
          <p:nvPr/>
        </p:nvSpPr>
        <p:spPr>
          <a:xfrm>
            <a:off x="5009961" y="5413168"/>
            <a:ext cx="2286000" cy="400110"/>
          </a:xfrm>
          <a:prstGeom prst="rect">
            <a:avLst/>
          </a:prstGeom>
          <a:noFill/>
        </p:spPr>
        <p:txBody>
          <a:bodyPr wrap="square" rtlCol="0">
            <a:spAutoFit/>
          </a:bodyPr>
          <a:lstStyle/>
          <a:p>
            <a:pPr algn="ctr"/>
            <a:r>
              <a:rPr lang="en-US" sz="2000" smtClean="0">
                <a:solidFill>
                  <a:srgbClr val="FFC000"/>
                </a:solidFill>
              </a:rPr>
              <a:t>CẤM VẬN</a:t>
            </a:r>
            <a:endParaRPr lang="en-US" sz="2000">
              <a:solidFill>
                <a:srgbClr val="FFC000"/>
              </a:solidFill>
            </a:endParaRPr>
          </a:p>
        </p:txBody>
      </p:sp>
      <p:cxnSp>
        <p:nvCxnSpPr>
          <p:cNvPr id="13" name="Straight Arrow Connector 12"/>
          <p:cNvCxnSpPr>
            <a:endCxn id="10" idx="7"/>
          </p:cNvCxnSpPr>
          <p:nvPr/>
        </p:nvCxnSpPr>
        <p:spPr>
          <a:xfrm flipV="1">
            <a:off x="6286501" y="3389074"/>
            <a:ext cx="600663" cy="49712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 name="Straight Arrow Connector 13"/>
          <p:cNvCxnSpPr>
            <a:endCxn id="10" idx="6"/>
          </p:cNvCxnSpPr>
          <p:nvPr/>
        </p:nvCxnSpPr>
        <p:spPr>
          <a:xfrm>
            <a:off x="6500200" y="4162048"/>
            <a:ext cx="691081" cy="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 name="Straight Arrow Connector 15"/>
          <p:cNvCxnSpPr>
            <a:endCxn id="10" idx="5"/>
          </p:cNvCxnSpPr>
          <p:nvPr/>
        </p:nvCxnSpPr>
        <p:spPr>
          <a:xfrm>
            <a:off x="6590924" y="4634345"/>
            <a:ext cx="296240" cy="30067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Straight Arrow Connector 17"/>
          <p:cNvCxnSpPr>
            <a:endCxn id="10" idx="3"/>
          </p:cNvCxnSpPr>
          <p:nvPr/>
        </p:nvCxnSpPr>
        <p:spPr>
          <a:xfrm flipH="1">
            <a:off x="5418759" y="4784684"/>
            <a:ext cx="676369" cy="15033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Arrow Connector 20"/>
          <p:cNvCxnSpPr>
            <a:endCxn id="10" idx="1"/>
          </p:cNvCxnSpPr>
          <p:nvPr/>
        </p:nvCxnSpPr>
        <p:spPr>
          <a:xfrm flipH="1" flipV="1">
            <a:off x="5418759" y="3389074"/>
            <a:ext cx="462880" cy="34472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Straight Arrow Connector 24"/>
          <p:cNvCxnSpPr>
            <a:endCxn id="10" idx="2"/>
          </p:cNvCxnSpPr>
          <p:nvPr/>
        </p:nvCxnSpPr>
        <p:spPr>
          <a:xfrm flipH="1" flipV="1">
            <a:off x="5114642" y="4162049"/>
            <a:ext cx="1171859" cy="18135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0" name="Straight Arrow Connector 29"/>
          <p:cNvCxnSpPr>
            <a:stCxn id="9" idx="0"/>
          </p:cNvCxnSpPr>
          <p:nvPr/>
        </p:nvCxnSpPr>
        <p:spPr>
          <a:xfrm flipH="1" flipV="1">
            <a:off x="6095127" y="3016108"/>
            <a:ext cx="57835" cy="26445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9" name="TextBox 48"/>
          <p:cNvSpPr txBox="1"/>
          <p:nvPr/>
        </p:nvSpPr>
        <p:spPr>
          <a:xfrm>
            <a:off x="5629800" y="4068058"/>
            <a:ext cx="829296" cy="369332"/>
          </a:xfrm>
          <a:prstGeom prst="rect">
            <a:avLst/>
          </a:prstGeom>
          <a:noFill/>
        </p:spPr>
        <p:txBody>
          <a:bodyPr wrap="square" rtlCol="0">
            <a:spAutoFit/>
          </a:bodyPr>
          <a:lstStyle/>
          <a:p>
            <a:r>
              <a:rPr lang="en-US" smtClean="0"/>
              <a:t>X</a:t>
            </a:r>
            <a:endParaRPr lang="en-US"/>
          </a:p>
        </p:txBody>
      </p:sp>
      <p:sp>
        <p:nvSpPr>
          <p:cNvPr id="51" name="TextBox 50"/>
          <p:cNvSpPr txBox="1"/>
          <p:nvPr/>
        </p:nvSpPr>
        <p:spPr>
          <a:xfrm>
            <a:off x="5592210" y="3452971"/>
            <a:ext cx="829296" cy="369332"/>
          </a:xfrm>
          <a:prstGeom prst="rect">
            <a:avLst/>
          </a:prstGeom>
          <a:noFill/>
        </p:spPr>
        <p:txBody>
          <a:bodyPr wrap="square" rtlCol="0">
            <a:spAutoFit/>
          </a:bodyPr>
          <a:lstStyle/>
          <a:p>
            <a:r>
              <a:rPr lang="en-US" smtClean="0"/>
              <a:t>X</a:t>
            </a:r>
            <a:endParaRPr lang="en-US"/>
          </a:p>
        </p:txBody>
      </p:sp>
      <p:sp>
        <p:nvSpPr>
          <p:cNvPr id="52" name="TextBox 51"/>
          <p:cNvSpPr txBox="1"/>
          <p:nvPr/>
        </p:nvSpPr>
        <p:spPr>
          <a:xfrm>
            <a:off x="5592210" y="4675187"/>
            <a:ext cx="829296" cy="369332"/>
          </a:xfrm>
          <a:prstGeom prst="rect">
            <a:avLst/>
          </a:prstGeom>
          <a:noFill/>
        </p:spPr>
        <p:txBody>
          <a:bodyPr wrap="square" rtlCol="0">
            <a:spAutoFit/>
          </a:bodyPr>
          <a:lstStyle/>
          <a:p>
            <a:r>
              <a:rPr lang="en-US" smtClean="0"/>
              <a:t>X</a:t>
            </a:r>
            <a:endParaRPr lang="en-US"/>
          </a:p>
        </p:txBody>
      </p:sp>
      <p:sp>
        <p:nvSpPr>
          <p:cNvPr id="53" name="TextBox 52"/>
          <p:cNvSpPr txBox="1"/>
          <p:nvPr/>
        </p:nvSpPr>
        <p:spPr>
          <a:xfrm>
            <a:off x="6684558" y="3977383"/>
            <a:ext cx="829296" cy="369332"/>
          </a:xfrm>
          <a:prstGeom prst="rect">
            <a:avLst/>
          </a:prstGeom>
          <a:noFill/>
        </p:spPr>
        <p:txBody>
          <a:bodyPr wrap="square" rtlCol="0">
            <a:spAutoFit/>
          </a:bodyPr>
          <a:lstStyle/>
          <a:p>
            <a:r>
              <a:rPr lang="en-US" smtClean="0"/>
              <a:t>X</a:t>
            </a:r>
            <a:endParaRPr lang="en-US"/>
          </a:p>
        </p:txBody>
      </p:sp>
      <p:sp>
        <p:nvSpPr>
          <p:cNvPr id="54" name="TextBox 53"/>
          <p:cNvSpPr txBox="1"/>
          <p:nvPr/>
        </p:nvSpPr>
        <p:spPr>
          <a:xfrm>
            <a:off x="6447338" y="3450223"/>
            <a:ext cx="829296" cy="369332"/>
          </a:xfrm>
          <a:prstGeom prst="rect">
            <a:avLst/>
          </a:prstGeom>
          <a:noFill/>
        </p:spPr>
        <p:txBody>
          <a:bodyPr wrap="square" rtlCol="0">
            <a:spAutoFit/>
          </a:bodyPr>
          <a:lstStyle/>
          <a:p>
            <a:r>
              <a:rPr lang="en-US" smtClean="0"/>
              <a:t>X</a:t>
            </a:r>
            <a:endParaRPr lang="en-US"/>
          </a:p>
        </p:txBody>
      </p:sp>
      <p:sp>
        <p:nvSpPr>
          <p:cNvPr id="55" name="TextBox 54"/>
          <p:cNvSpPr txBox="1"/>
          <p:nvPr/>
        </p:nvSpPr>
        <p:spPr>
          <a:xfrm>
            <a:off x="6014207" y="3068897"/>
            <a:ext cx="530449" cy="307777"/>
          </a:xfrm>
          <a:prstGeom prst="rect">
            <a:avLst/>
          </a:prstGeom>
          <a:noFill/>
        </p:spPr>
        <p:txBody>
          <a:bodyPr wrap="square" rtlCol="0">
            <a:spAutoFit/>
          </a:bodyPr>
          <a:lstStyle/>
          <a:p>
            <a:r>
              <a:rPr lang="en-US" sz="1400" smtClean="0"/>
              <a:t>X</a:t>
            </a:r>
            <a:endParaRPr lang="en-US" sz="1400"/>
          </a:p>
        </p:txBody>
      </p:sp>
      <p:sp>
        <p:nvSpPr>
          <p:cNvPr id="56" name="TextBox 55"/>
          <p:cNvSpPr txBox="1"/>
          <p:nvPr/>
        </p:nvSpPr>
        <p:spPr>
          <a:xfrm>
            <a:off x="6542418" y="4565691"/>
            <a:ext cx="829296" cy="369332"/>
          </a:xfrm>
          <a:prstGeom prst="rect">
            <a:avLst/>
          </a:prstGeom>
          <a:noFill/>
        </p:spPr>
        <p:txBody>
          <a:bodyPr wrap="square" rtlCol="0">
            <a:spAutoFit/>
          </a:bodyPr>
          <a:lstStyle/>
          <a:p>
            <a:r>
              <a:rPr lang="en-US" smtClean="0"/>
              <a:t>X</a:t>
            </a:r>
            <a:endParaRPr lang="en-US"/>
          </a:p>
        </p:txBody>
      </p:sp>
    </p:spTree>
    <p:extLst>
      <p:ext uri="{BB962C8B-B14F-4D97-AF65-F5344CB8AC3E}">
        <p14:creationId xmlns:p14="http://schemas.microsoft.com/office/powerpoint/2010/main" val="34430284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circle(in)">
                                      <p:cBhvr>
                                        <p:cTn id="21" dur="2000"/>
                                        <p:tgtEl>
                                          <p:spTgt spid="10"/>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par>
                                <p:cTn id="25" presetID="6"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ircle(in)">
                                      <p:cBhvr>
                                        <p:cTn id="30" dur="2000"/>
                                        <p:tgtEl>
                                          <p:spTgt spid="11"/>
                                        </p:tgtEl>
                                      </p:cBhvr>
                                    </p:animEffect>
                                  </p:childTnLst>
                                </p:cTn>
                              </p:par>
                              <p:par>
                                <p:cTn id="31" presetID="6"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circle(in)">
                                      <p:cBhvr>
                                        <p:cTn id="33" dur="2000"/>
                                        <p:tgtEl>
                                          <p:spTgt spid="13"/>
                                        </p:tgtEl>
                                      </p:cBhvr>
                                    </p:animEffect>
                                  </p:childTnLst>
                                </p:cTn>
                              </p:par>
                              <p:par>
                                <p:cTn id="34" presetID="6" presetClass="entr" presetSubtype="16"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circle(in)">
                                      <p:cBhvr>
                                        <p:cTn id="36" dur="2000"/>
                                        <p:tgtEl>
                                          <p:spTgt spid="14"/>
                                        </p:tgtEl>
                                      </p:cBhvr>
                                    </p:animEffect>
                                  </p:childTnLst>
                                </p:cTn>
                              </p:par>
                              <p:par>
                                <p:cTn id="37" presetID="6" presetClass="entr" presetSubtype="16"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circle(in)">
                                      <p:cBhvr>
                                        <p:cTn id="39" dur="2000"/>
                                        <p:tgtEl>
                                          <p:spTgt spid="16"/>
                                        </p:tgtEl>
                                      </p:cBhvr>
                                    </p:animEffect>
                                  </p:childTnLst>
                                </p:cTn>
                              </p:par>
                              <p:par>
                                <p:cTn id="40" presetID="6"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par>
                                <p:cTn id="43" presetID="6" presetClass="entr" presetSubtype="1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circle(in)">
                                      <p:cBhvr>
                                        <p:cTn id="45" dur="2000"/>
                                        <p:tgtEl>
                                          <p:spTgt spid="21"/>
                                        </p:tgtEl>
                                      </p:cBhvr>
                                    </p:animEffect>
                                  </p:childTnLst>
                                </p:cTn>
                              </p:par>
                              <p:par>
                                <p:cTn id="46" presetID="6" presetClass="entr" presetSubtype="16" fill="hold"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circle(in)">
                                      <p:cBhvr>
                                        <p:cTn id="48" dur="2000"/>
                                        <p:tgtEl>
                                          <p:spTgt spid="25"/>
                                        </p:tgtEl>
                                      </p:cBhvr>
                                    </p:animEffect>
                                  </p:childTnLst>
                                </p:cTn>
                              </p:par>
                              <p:par>
                                <p:cTn id="49" presetID="6" presetClass="entr" presetSubtype="1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circle(in)">
                                      <p:cBhvr>
                                        <p:cTn id="51" dur="2000"/>
                                        <p:tgtEl>
                                          <p:spTgt spid="30"/>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circle(in)">
                                      <p:cBhvr>
                                        <p:cTn id="54" dur="2000"/>
                                        <p:tgtEl>
                                          <p:spTgt spid="49"/>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circle(in)">
                                      <p:cBhvr>
                                        <p:cTn id="57" dur="2000"/>
                                        <p:tgtEl>
                                          <p:spTgt spid="51"/>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circle(in)">
                                      <p:cBhvr>
                                        <p:cTn id="60" dur="2000"/>
                                        <p:tgtEl>
                                          <p:spTgt spid="52"/>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circle(in)">
                                      <p:cBhvr>
                                        <p:cTn id="63" dur="2000"/>
                                        <p:tgtEl>
                                          <p:spTgt spid="53"/>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circle(in)">
                                      <p:cBhvr>
                                        <p:cTn id="66" dur="2000"/>
                                        <p:tgtEl>
                                          <p:spTgt spid="54"/>
                                        </p:tgtEl>
                                      </p:cBhvr>
                                    </p:animEffect>
                                  </p:childTnLst>
                                </p:cTn>
                              </p:par>
                              <p:par>
                                <p:cTn id="67" presetID="6" presetClass="entr" presetSubtype="16" fill="hold" grpId="0" nodeType="with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circle(in)">
                                      <p:cBhvr>
                                        <p:cTn id="69" dur="2000"/>
                                        <p:tgtEl>
                                          <p:spTgt spid="55"/>
                                        </p:tgtEl>
                                      </p:cBhvr>
                                    </p:animEffect>
                                  </p:childTnLst>
                                </p:cTn>
                              </p:par>
                              <p:par>
                                <p:cTn id="70" presetID="6" presetClass="entr" presetSubtype="16" fill="hold" grpId="0" nodeType="with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circle(in)">
                                      <p:cBhvr>
                                        <p:cTn id="72"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p:bldP spid="8" grpId="0"/>
      <p:bldP spid="11" grpId="0"/>
      <p:bldP spid="49" grpId="0"/>
      <p:bldP spid="51" grpId="0"/>
      <p:bldP spid="52" grpId="0"/>
      <p:bldP spid="53" grpId="0"/>
      <p:bldP spid="54" grpId="0"/>
      <p:bldP spid="55" grpId="0"/>
      <p:bldP spid="5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1"/>
          <p:cNvSpPr/>
          <p:nvPr/>
        </p:nvSpPr>
        <p:spPr bwMode="auto">
          <a:xfrm flipH="1">
            <a:off x="923306" y="1524087"/>
            <a:ext cx="3047998" cy="594264"/>
          </a:xfrm>
          <a:prstGeom prst="chevron">
            <a:avLst>
              <a:gd name="adj" fmla="val 0"/>
            </a:avLst>
          </a:prstGeom>
          <a:gradFill rotWithShape="1">
            <a:gsLst>
              <a:gs pos="0">
                <a:srgbClr val="FFC000">
                  <a:lumMod val="75000"/>
                </a:srgbClr>
              </a:gs>
              <a:gs pos="80000">
                <a:srgbClr val="FFC000">
                  <a:lumMod val="97000"/>
                </a:srgbClr>
              </a:gs>
              <a:gs pos="100000">
                <a:srgbClr val="FFC000">
                  <a:lumMod val="98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Tình hình trong nước</a:t>
            </a:r>
            <a:endParaRPr lang="en-US" sz="2400" b="1" kern="0" dirty="0">
              <a:solidFill>
                <a:prstClr val="white"/>
              </a:solidFill>
              <a:effectLst>
                <a:outerShdw blurRad="76200" dist="38100" dir="5400000" algn="t" rotWithShape="0">
                  <a:prstClr val="black">
                    <a:alpha val="40000"/>
                  </a:prstClr>
                </a:outerShdw>
              </a:effectLst>
            </a:endParaRPr>
          </a:p>
        </p:txBody>
      </p:sp>
      <p:sp>
        <p:nvSpPr>
          <p:cNvPr id="4" name="TextBox 3"/>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2270166"/>
            <a:ext cx="3047998" cy="2203937"/>
          </a:xfrm>
          <a:prstGeom prst="rect">
            <a:avLst/>
          </a:prstGeom>
        </p:spPr>
      </p:pic>
      <p:sp>
        <p:nvSpPr>
          <p:cNvPr id="6" name="Rectangle 5"/>
          <p:cNvSpPr/>
          <p:nvPr/>
        </p:nvSpPr>
        <p:spPr>
          <a:xfrm>
            <a:off x="4648200" y="2308254"/>
            <a:ext cx="3683330" cy="1938992"/>
          </a:xfrm>
          <a:prstGeom prst="rect">
            <a:avLst/>
          </a:prstGeom>
        </p:spPr>
        <p:txBody>
          <a:bodyPr wrap="square">
            <a:spAutoFit/>
          </a:bodyPr>
          <a:lstStyle/>
          <a:p>
            <a:pPr algn="just"/>
            <a:r>
              <a:rPr lang="en-US" sz="2400">
                <a:solidFill>
                  <a:schemeClr val="bg1"/>
                </a:solidFill>
              </a:rPr>
              <a:t>“ </a:t>
            </a:r>
            <a:r>
              <a:rPr lang="en-US" sz="2400" smtClean="0">
                <a:solidFill>
                  <a:schemeClr val="bg1"/>
                </a:solidFill>
              </a:rPr>
              <a:t>Nước </a:t>
            </a:r>
            <a:r>
              <a:rPr lang="en-US" sz="2400">
                <a:solidFill>
                  <a:schemeClr val="bg1"/>
                </a:solidFill>
              </a:rPr>
              <a:t>ta đang ở trong tình thế vừa có hoà bình vừa phải đương đầu với một kiểu chiến tranh phá hoại nhiều mặt”. </a:t>
            </a:r>
          </a:p>
        </p:txBody>
      </p:sp>
      <p:sp>
        <p:nvSpPr>
          <p:cNvPr id="7" name="TextBox 6"/>
          <p:cNvSpPr txBox="1"/>
          <p:nvPr/>
        </p:nvSpPr>
        <p:spPr>
          <a:xfrm>
            <a:off x="838200" y="4648200"/>
            <a:ext cx="7391400" cy="1631216"/>
          </a:xfrm>
          <a:prstGeom prst="rect">
            <a:avLst/>
          </a:prstGeom>
          <a:noFill/>
        </p:spPr>
        <p:txBody>
          <a:bodyPr wrap="square" rtlCol="0">
            <a:spAutoFit/>
          </a:bodyPr>
          <a:lstStyle/>
          <a:p>
            <a:pPr lvl="0" algn="just"/>
            <a:r>
              <a:rPr lang="en-US" sz="2000" smtClean="0">
                <a:solidFill>
                  <a:schemeClr val="accent2">
                    <a:lumMod val="60000"/>
                    <a:lumOff val="40000"/>
                  </a:schemeClr>
                </a:solidFill>
                <a:latin typeface="Arial" pitchFamily="34" charset="0"/>
                <a:cs typeface="Arial" pitchFamily="34" charset="0"/>
              </a:rPr>
              <a:t>=&gt; </a:t>
            </a:r>
            <a:r>
              <a:rPr lang="en-US" sz="2000">
                <a:solidFill>
                  <a:schemeClr val="accent2">
                    <a:lumMod val="60000"/>
                    <a:lumOff val="40000"/>
                  </a:schemeClr>
                </a:solidFill>
                <a:latin typeface="Arial" pitchFamily="34" charset="0"/>
                <a:cs typeface="Arial" pitchFamily="34" charset="0"/>
              </a:rPr>
              <a:t>Những thuận lợi, khó khăn từ tình hình thế giới và trong nước ở giai đoạn này đã ảnh hưởng to lớn đến công cuộc xây dựng, phát triển đất nước và tác động tới việc hoạch định đường lối đối ngoại của Đảng.</a:t>
            </a:r>
          </a:p>
          <a:p>
            <a:endParaRPr lang="en-US" sz="2000">
              <a:solidFill>
                <a:schemeClr val="accent2">
                  <a:lumMod val="60000"/>
                  <a:lumOff val="40000"/>
                </a:schemeClr>
              </a:solidFill>
              <a:latin typeface="Arial" pitchFamily="34" charset="0"/>
              <a:cs typeface="Arial" pitchFamily="34" charset="0"/>
            </a:endParaRPr>
          </a:p>
        </p:txBody>
      </p:sp>
    </p:spTree>
    <p:extLst>
      <p:ext uri="{BB962C8B-B14F-4D97-AF65-F5344CB8AC3E}">
        <p14:creationId xmlns:p14="http://schemas.microsoft.com/office/powerpoint/2010/main" val="4257092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par>
                                <p:cTn id="21" presetID="10" presetClass="exit" presetSubtype="0" fill="hold" grpId="1" nodeType="withEffect">
                                  <p:stCondLst>
                                    <p:cond delay="0"/>
                                  </p:stCondLst>
                                  <p:childTnLst>
                                    <p:animEffect transition="out" filter="fade">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7"/>
                                        </p:tgtEl>
                                      </p:cBhvr>
                                    </p:animEffect>
                                    <p:set>
                                      <p:cBhvr>
                                        <p:cTn id="26" dur="1" fill="hold">
                                          <p:stCondLst>
                                            <p:cond delay="499"/>
                                          </p:stCondLst>
                                        </p:cTn>
                                        <p:tgtEl>
                                          <p:spTgt spid="7"/>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3"/>
                                        </p:tgtEl>
                                      </p:cBhvr>
                                    </p:animEffect>
                                    <p:set>
                                      <p:cBhvr>
                                        <p:cTn id="29"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6"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hevron 29"/>
          <p:cNvSpPr/>
          <p:nvPr/>
        </p:nvSpPr>
        <p:spPr bwMode="auto">
          <a:xfrm>
            <a:off x="914399" y="1531624"/>
            <a:ext cx="3056905" cy="594351"/>
          </a:xfrm>
          <a:prstGeom prst="chevron">
            <a:avLst>
              <a:gd name="adj" fmla="val 0"/>
            </a:avLst>
          </a:prstGeom>
          <a:gradFill rotWithShape="1">
            <a:gsLst>
              <a:gs pos="0">
                <a:srgbClr val="00B0F0">
                  <a:lumMod val="71000"/>
                </a:srgbClr>
              </a:gs>
              <a:gs pos="80000">
                <a:srgbClr val="00B0F0">
                  <a:lumMod val="99000"/>
                  <a:lumOff val="1000"/>
                </a:srgbClr>
              </a:gs>
              <a:gs pos="100000">
                <a:srgbClr val="00B0F0">
                  <a:lumMod val="67000"/>
                  <a:lumOff val="33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a:solidFill>
                  <a:prstClr val="white"/>
                </a:solidFill>
                <a:effectLst>
                  <a:outerShdw blurRad="76200" dist="38100" dir="5400000" algn="t" rotWithShape="0">
                    <a:prstClr val="black">
                      <a:alpha val="40000"/>
                    </a:prstClr>
                  </a:outerShdw>
                </a:effectLst>
              </a:rPr>
              <a:t>Nội dung</a:t>
            </a:r>
            <a:endParaRPr lang="en-US" sz="2400" b="1" kern="0" dirty="0">
              <a:solidFill>
                <a:prstClr val="white"/>
              </a:solidFill>
              <a:effectLst>
                <a:outerShdw blurRad="76200" dist="38100" dir="5400000" algn="t" rotWithShape="0">
                  <a:prstClr val="black">
                    <a:alpha val="40000"/>
                  </a:prstClr>
                </a:outerShdw>
              </a:effectLst>
            </a:endParaRPr>
          </a:p>
        </p:txBody>
      </p:sp>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2" name="Rectangle 1"/>
          <p:cNvSpPr/>
          <p:nvPr/>
        </p:nvSpPr>
        <p:spPr>
          <a:xfrm>
            <a:off x="1077684" y="2361946"/>
            <a:ext cx="3562194" cy="461665"/>
          </a:xfrm>
          <a:prstGeom prst="rect">
            <a:avLst/>
          </a:prstGeom>
        </p:spPr>
        <p:txBody>
          <a:bodyPr wrap="none">
            <a:spAutoFit/>
          </a:bodyPr>
          <a:lstStyle/>
          <a:p>
            <a:r>
              <a:rPr lang="en-US" sz="2400" b="1" i="1">
                <a:solidFill>
                  <a:schemeClr val="accent6">
                    <a:lumMod val="60000"/>
                    <a:lumOff val="40000"/>
                  </a:schemeClr>
                </a:solidFill>
                <a:latin typeface="Arial" pitchFamily="34" charset="0"/>
                <a:cs typeface="Arial" pitchFamily="34" charset="0"/>
              </a:rPr>
              <a:t>Đại hội Đảng lần thứ IV</a:t>
            </a:r>
            <a:endParaRPr lang="en-US" sz="2400" b="1">
              <a:solidFill>
                <a:schemeClr val="accent6">
                  <a:lumMod val="60000"/>
                  <a:lumOff val="40000"/>
                </a:schemeClr>
              </a:solidFill>
              <a:latin typeface="Arial" pitchFamily="34" charset="0"/>
              <a:cs typeface="Arial" pitchFamily="34" charset="0"/>
            </a:endParaRPr>
          </a:p>
        </p:txBody>
      </p:sp>
      <p:sp>
        <p:nvSpPr>
          <p:cNvPr id="7" name="Rectangle 6"/>
          <p:cNvSpPr/>
          <p:nvPr/>
        </p:nvSpPr>
        <p:spPr>
          <a:xfrm>
            <a:off x="1077684" y="2893367"/>
            <a:ext cx="6934200" cy="1015663"/>
          </a:xfrm>
          <a:prstGeom prst="rect">
            <a:avLst/>
          </a:prstGeom>
        </p:spPr>
        <p:txBody>
          <a:bodyPr wrap="square">
            <a:spAutoFit/>
          </a:bodyPr>
          <a:lstStyle/>
          <a:p>
            <a:pPr algn="just"/>
            <a:r>
              <a:rPr lang="en-US" sz="2000" smtClean="0">
                <a:solidFill>
                  <a:schemeClr val="bg1"/>
                </a:solidFill>
              </a:rPr>
              <a:t>    </a:t>
            </a:r>
            <a:r>
              <a:rPr lang="en-US" sz="2000" smtClean="0">
                <a:solidFill>
                  <a:schemeClr val="bg1"/>
                </a:solidFill>
                <a:latin typeface="Arial" pitchFamily="34" charset="0"/>
                <a:cs typeface="Arial" pitchFamily="34" charset="0"/>
              </a:rPr>
              <a:t>Ra </a:t>
            </a:r>
            <a:r>
              <a:rPr lang="en-US" sz="2000">
                <a:solidFill>
                  <a:schemeClr val="bg1"/>
                </a:solidFill>
                <a:latin typeface="Arial" pitchFamily="34" charset="0"/>
                <a:cs typeface="Arial" pitchFamily="34" charset="0"/>
              </a:rPr>
              <a:t>sức tranh thủ những điều kiện quốc tế thuận lợi để nhanh chóng hàn gắn vết thương chiến tranh, xây dựng cơ sở vật chất lý thuật cho CNXH ở nước ta.</a:t>
            </a:r>
          </a:p>
        </p:txBody>
      </p:sp>
      <p:sp>
        <p:nvSpPr>
          <p:cNvPr id="8" name="Rectangle 7"/>
          <p:cNvSpPr/>
          <p:nvPr/>
        </p:nvSpPr>
        <p:spPr>
          <a:xfrm>
            <a:off x="1077684" y="3918189"/>
            <a:ext cx="6934200"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Quan </a:t>
            </a:r>
            <a:r>
              <a:rPr lang="en-US" sz="2000">
                <a:solidFill>
                  <a:schemeClr val="bg1"/>
                </a:solidFill>
                <a:latin typeface="Arial" pitchFamily="34" charset="0"/>
                <a:cs typeface="Arial" pitchFamily="34" charset="0"/>
              </a:rPr>
              <a:t>hệ với các nước: Các nước XHCN Lào, Campuchia, các nước trong khu vực, các nước trên cơ sở tôn trọng độc lập chủ quyền, bình đẳng cùng có lợi.</a:t>
            </a:r>
          </a:p>
        </p:txBody>
      </p:sp>
      <p:sp>
        <p:nvSpPr>
          <p:cNvPr id="9" name="Rectangle 8"/>
          <p:cNvSpPr/>
          <p:nvPr/>
        </p:nvSpPr>
        <p:spPr>
          <a:xfrm>
            <a:off x="1077684" y="4959973"/>
            <a:ext cx="5943600" cy="400110"/>
          </a:xfrm>
          <a:prstGeom prst="rect">
            <a:avLst/>
          </a:prstGeom>
        </p:spPr>
        <p:txBody>
          <a:bodyPr wrap="square">
            <a:spAutoFit/>
          </a:bodyPr>
          <a:lstStyle/>
          <a:p>
            <a:r>
              <a:rPr lang="en-US" sz="2000" smtClean="0">
                <a:solidFill>
                  <a:schemeClr val="bg1"/>
                </a:solidFill>
                <a:latin typeface="Arial" pitchFamily="34" charset="0"/>
                <a:cs typeface="Arial" pitchFamily="34" charset="0"/>
              </a:rPr>
              <a:t>   Đầu </a:t>
            </a:r>
            <a:r>
              <a:rPr lang="en-US" sz="2000">
                <a:solidFill>
                  <a:schemeClr val="bg1"/>
                </a:solidFill>
                <a:latin typeface="Arial" pitchFamily="34" charset="0"/>
                <a:cs typeface="Arial" pitchFamily="34" charset="0"/>
              </a:rPr>
              <a:t>năm 1978: coi Liên Xô là hòn đá tảng.</a:t>
            </a:r>
          </a:p>
        </p:txBody>
      </p:sp>
      <p:sp>
        <p:nvSpPr>
          <p:cNvPr id="10" name="Rectangle 9"/>
          <p:cNvSpPr/>
          <p:nvPr/>
        </p:nvSpPr>
        <p:spPr>
          <a:xfrm>
            <a:off x="1084610" y="5360083"/>
            <a:ext cx="6927274"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Nhấn </a:t>
            </a:r>
            <a:r>
              <a:rPr lang="en-US" sz="2000">
                <a:solidFill>
                  <a:schemeClr val="bg1"/>
                </a:solidFill>
                <a:latin typeface="Arial" pitchFamily="34" charset="0"/>
                <a:cs typeface="Arial" pitchFamily="34" charset="0"/>
              </a:rPr>
              <a:t>mạnh mối quan hệ Việt-Lào trong bối cảnh Campuchia diễn ra phức tạp.</a:t>
            </a:r>
          </a:p>
        </p:txBody>
      </p:sp>
    </p:spTree>
    <p:extLst>
      <p:ext uri="{BB962C8B-B14F-4D97-AF65-F5344CB8AC3E}">
        <p14:creationId xmlns:p14="http://schemas.microsoft.com/office/powerpoint/2010/main" val="14485293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7" grpId="0"/>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29"/>
          <p:cNvSpPr/>
          <p:nvPr/>
        </p:nvSpPr>
        <p:spPr bwMode="auto">
          <a:xfrm>
            <a:off x="914399" y="1531624"/>
            <a:ext cx="3056905" cy="594351"/>
          </a:xfrm>
          <a:prstGeom prst="chevron">
            <a:avLst>
              <a:gd name="adj" fmla="val 0"/>
            </a:avLst>
          </a:prstGeom>
          <a:gradFill rotWithShape="1">
            <a:gsLst>
              <a:gs pos="0">
                <a:srgbClr val="00B0F0">
                  <a:lumMod val="71000"/>
                </a:srgbClr>
              </a:gs>
              <a:gs pos="80000">
                <a:srgbClr val="00B0F0">
                  <a:lumMod val="99000"/>
                  <a:lumOff val="1000"/>
                </a:srgbClr>
              </a:gs>
              <a:gs pos="100000">
                <a:srgbClr val="00B0F0">
                  <a:lumMod val="67000"/>
                  <a:lumOff val="33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a:solidFill>
                  <a:prstClr val="white"/>
                </a:solidFill>
                <a:effectLst>
                  <a:outerShdw blurRad="76200" dist="38100" dir="5400000" algn="t" rotWithShape="0">
                    <a:prstClr val="black">
                      <a:alpha val="40000"/>
                    </a:prstClr>
                  </a:outerShdw>
                </a:effectLst>
              </a:rPr>
              <a:t>Nội dung</a:t>
            </a:r>
            <a:endParaRPr lang="en-US" sz="2400" b="1" kern="0" dirty="0">
              <a:solidFill>
                <a:prstClr val="white"/>
              </a:solidFill>
              <a:effectLst>
                <a:outerShdw blurRad="76200" dist="38100" dir="5400000" algn="t" rotWithShape="0">
                  <a:prstClr val="black">
                    <a:alpha val="40000"/>
                  </a:prstClr>
                </a:outerShdw>
              </a:effectLst>
            </a:endParaRPr>
          </a:p>
        </p:txBody>
      </p:sp>
      <p:sp>
        <p:nvSpPr>
          <p:cNvPr id="4" name="TextBox 3"/>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5" name="Rectangle 4"/>
          <p:cNvSpPr/>
          <p:nvPr/>
        </p:nvSpPr>
        <p:spPr>
          <a:xfrm>
            <a:off x="1077684" y="2361946"/>
            <a:ext cx="3562194" cy="461665"/>
          </a:xfrm>
          <a:prstGeom prst="rect">
            <a:avLst/>
          </a:prstGeom>
        </p:spPr>
        <p:txBody>
          <a:bodyPr wrap="none">
            <a:spAutoFit/>
          </a:bodyPr>
          <a:lstStyle/>
          <a:p>
            <a:r>
              <a:rPr lang="en-US" sz="2400" b="1" i="1">
                <a:solidFill>
                  <a:schemeClr val="accent3">
                    <a:lumMod val="60000"/>
                    <a:lumOff val="40000"/>
                  </a:schemeClr>
                </a:solidFill>
                <a:latin typeface="Arial" pitchFamily="34" charset="0"/>
                <a:cs typeface="Arial" pitchFamily="34" charset="0"/>
              </a:rPr>
              <a:t>Đại hội Đảng lần thứ </a:t>
            </a:r>
            <a:r>
              <a:rPr lang="en-US" sz="2400" b="1" i="1" smtClean="0">
                <a:solidFill>
                  <a:schemeClr val="accent3">
                    <a:lumMod val="60000"/>
                    <a:lumOff val="40000"/>
                  </a:schemeClr>
                </a:solidFill>
                <a:latin typeface="Arial" pitchFamily="34" charset="0"/>
                <a:cs typeface="Arial" pitchFamily="34" charset="0"/>
              </a:rPr>
              <a:t>V</a:t>
            </a:r>
            <a:endParaRPr lang="en-US" sz="2400" b="1">
              <a:solidFill>
                <a:schemeClr val="accent3">
                  <a:lumMod val="60000"/>
                  <a:lumOff val="40000"/>
                </a:schemeClr>
              </a:solidFill>
              <a:latin typeface="Arial" pitchFamily="34" charset="0"/>
              <a:cs typeface="Arial" pitchFamily="34" charset="0"/>
            </a:endParaRPr>
          </a:p>
        </p:txBody>
      </p:sp>
      <p:sp>
        <p:nvSpPr>
          <p:cNvPr id="6" name="Rectangle 5"/>
          <p:cNvSpPr/>
          <p:nvPr/>
        </p:nvSpPr>
        <p:spPr>
          <a:xfrm>
            <a:off x="1077684" y="2905780"/>
            <a:ext cx="6770916" cy="400110"/>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Công </a:t>
            </a:r>
            <a:r>
              <a:rPr lang="en-US" sz="2000">
                <a:solidFill>
                  <a:schemeClr val="bg1"/>
                </a:solidFill>
                <a:latin typeface="Arial" pitchFamily="34" charset="0"/>
                <a:cs typeface="Arial" pitchFamily="34" charset="0"/>
              </a:rPr>
              <a:t>tác đối ngoại phải trở thành một mặt trận chủ động.</a:t>
            </a:r>
          </a:p>
        </p:txBody>
      </p:sp>
      <p:sp>
        <p:nvSpPr>
          <p:cNvPr id="7" name="Rectangle 6"/>
          <p:cNvSpPr/>
          <p:nvPr/>
        </p:nvSpPr>
        <p:spPr>
          <a:xfrm>
            <a:off x="1077684" y="3429000"/>
            <a:ext cx="6770916"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Đoàn </a:t>
            </a:r>
            <a:r>
              <a:rPr lang="en-US" sz="2000">
                <a:solidFill>
                  <a:schemeClr val="bg1"/>
                </a:solidFill>
                <a:latin typeface="Arial" pitchFamily="34" charset="0"/>
                <a:cs typeface="Arial" pitchFamily="34" charset="0"/>
              </a:rPr>
              <a:t>kết, hợp tác toàn diện với Liên Xô là nguyên tắc, là chiến lược, là hòn đá tảng trong chính sách ngoại giao.</a:t>
            </a:r>
          </a:p>
        </p:txBody>
      </p:sp>
      <p:sp>
        <p:nvSpPr>
          <p:cNvPr id="8" name="Rectangle 7"/>
          <p:cNvSpPr/>
          <p:nvPr/>
        </p:nvSpPr>
        <p:spPr>
          <a:xfrm>
            <a:off x="1077684" y="4152720"/>
            <a:ext cx="6770916"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Quan </a:t>
            </a:r>
            <a:r>
              <a:rPr lang="en-US" sz="2000">
                <a:solidFill>
                  <a:schemeClr val="bg1"/>
                </a:solidFill>
                <a:latin typeface="Arial" pitchFamily="34" charset="0"/>
                <a:cs typeface="Arial" pitchFamily="34" charset="0"/>
              </a:rPr>
              <a:t>hệ Việt-Lào-Campuchia có quan hệ sống còn đối với vận mệnh dân tộc.</a:t>
            </a:r>
          </a:p>
        </p:txBody>
      </p:sp>
      <p:sp>
        <p:nvSpPr>
          <p:cNvPr id="9" name="Rectangle 8"/>
          <p:cNvSpPr/>
          <p:nvPr/>
        </p:nvSpPr>
        <p:spPr>
          <a:xfrm>
            <a:off x="1077684" y="4860606"/>
            <a:ext cx="6770916"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Kêu </a:t>
            </a:r>
            <a:r>
              <a:rPr lang="en-US" sz="2000">
                <a:solidFill>
                  <a:schemeClr val="bg1"/>
                </a:solidFill>
                <a:latin typeface="Arial" pitchFamily="34" charset="0"/>
                <a:cs typeface="Arial" pitchFamily="34" charset="0"/>
              </a:rPr>
              <a:t>gọi các nước ASEAN đối thoại và thương lượng nhằm xây dựng Đông Nam Á thành khu vực hòa bình ổn định.</a:t>
            </a:r>
          </a:p>
        </p:txBody>
      </p:sp>
    </p:spTree>
    <p:extLst>
      <p:ext uri="{BB962C8B-B14F-4D97-AF65-F5344CB8AC3E}">
        <p14:creationId xmlns:p14="http://schemas.microsoft.com/office/powerpoint/2010/main" val="24007058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vron 29"/>
          <p:cNvSpPr/>
          <p:nvPr/>
        </p:nvSpPr>
        <p:spPr bwMode="auto">
          <a:xfrm>
            <a:off x="914399" y="1531624"/>
            <a:ext cx="3056905" cy="594351"/>
          </a:xfrm>
          <a:prstGeom prst="chevron">
            <a:avLst>
              <a:gd name="adj" fmla="val 0"/>
            </a:avLst>
          </a:prstGeom>
          <a:gradFill rotWithShape="1">
            <a:gsLst>
              <a:gs pos="0">
                <a:srgbClr val="00B0F0">
                  <a:lumMod val="71000"/>
                </a:srgbClr>
              </a:gs>
              <a:gs pos="80000">
                <a:srgbClr val="00B0F0">
                  <a:lumMod val="99000"/>
                  <a:lumOff val="1000"/>
                </a:srgbClr>
              </a:gs>
              <a:gs pos="100000">
                <a:srgbClr val="00B0F0">
                  <a:lumMod val="67000"/>
                  <a:lumOff val="33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a:solidFill>
                  <a:prstClr val="white"/>
                </a:solidFill>
                <a:effectLst>
                  <a:outerShdw blurRad="76200" dist="38100" dir="5400000" algn="t" rotWithShape="0">
                    <a:prstClr val="black">
                      <a:alpha val="40000"/>
                    </a:prstClr>
                  </a:outerShdw>
                </a:effectLst>
              </a:rPr>
              <a:t>Nội dung</a:t>
            </a:r>
            <a:endParaRPr lang="en-US" sz="2400" b="1" kern="0" dirty="0">
              <a:solidFill>
                <a:prstClr val="white"/>
              </a:solidFill>
              <a:effectLst>
                <a:outerShdw blurRad="76200" dist="38100" dir="5400000" algn="t" rotWithShape="0">
                  <a:prstClr val="black">
                    <a:alpha val="40000"/>
                  </a:prstClr>
                </a:outerShdw>
              </a:effectLst>
            </a:endParaRPr>
          </a:p>
        </p:txBody>
      </p:sp>
      <p:sp>
        <p:nvSpPr>
          <p:cNvPr id="3" name="TextBox 2"/>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4" name="Rectangle 3"/>
          <p:cNvSpPr/>
          <p:nvPr/>
        </p:nvSpPr>
        <p:spPr>
          <a:xfrm>
            <a:off x="1077684" y="2361946"/>
            <a:ext cx="3562194" cy="461665"/>
          </a:xfrm>
          <a:prstGeom prst="rect">
            <a:avLst/>
          </a:prstGeom>
        </p:spPr>
        <p:txBody>
          <a:bodyPr wrap="none">
            <a:spAutoFit/>
          </a:bodyPr>
          <a:lstStyle/>
          <a:p>
            <a:r>
              <a:rPr lang="en-US" sz="2400" b="1" i="1">
                <a:solidFill>
                  <a:schemeClr val="accent3">
                    <a:lumMod val="60000"/>
                    <a:lumOff val="40000"/>
                  </a:schemeClr>
                </a:solidFill>
                <a:latin typeface="Arial" pitchFamily="34" charset="0"/>
                <a:cs typeface="Arial" pitchFamily="34" charset="0"/>
              </a:rPr>
              <a:t>Đại hội Đảng lần thứ </a:t>
            </a:r>
            <a:r>
              <a:rPr lang="en-US" sz="2400" b="1" i="1" smtClean="0">
                <a:solidFill>
                  <a:schemeClr val="accent3">
                    <a:lumMod val="60000"/>
                    <a:lumOff val="40000"/>
                  </a:schemeClr>
                </a:solidFill>
                <a:latin typeface="Arial" pitchFamily="34" charset="0"/>
                <a:cs typeface="Arial" pitchFamily="34" charset="0"/>
              </a:rPr>
              <a:t>V</a:t>
            </a:r>
            <a:endParaRPr lang="en-US" sz="2400" b="1">
              <a:solidFill>
                <a:schemeClr val="accent3">
                  <a:lumMod val="60000"/>
                  <a:lumOff val="40000"/>
                </a:schemeClr>
              </a:solidFill>
              <a:latin typeface="Arial" pitchFamily="34" charset="0"/>
              <a:cs typeface="Arial" pitchFamily="34" charset="0"/>
            </a:endParaRPr>
          </a:p>
        </p:txBody>
      </p:sp>
      <p:sp>
        <p:nvSpPr>
          <p:cNvPr id="5" name="Rectangle 4"/>
          <p:cNvSpPr/>
          <p:nvPr/>
        </p:nvSpPr>
        <p:spPr>
          <a:xfrm>
            <a:off x="1077684" y="2953964"/>
            <a:ext cx="6999516" cy="707886"/>
          </a:xfrm>
          <a:prstGeom prst="rect">
            <a:avLst/>
          </a:prstGeom>
        </p:spPr>
        <p:txBody>
          <a:bodyPr wrap="square">
            <a:spAutoFit/>
          </a:bodyPr>
          <a:lstStyle/>
          <a:p>
            <a:r>
              <a:rPr lang="en-US" sz="2000" smtClean="0">
                <a:solidFill>
                  <a:schemeClr val="bg1"/>
                </a:solidFill>
                <a:latin typeface="Arial" pitchFamily="34" charset="0"/>
                <a:cs typeface="Arial" pitchFamily="34" charset="0"/>
              </a:rPr>
              <a:t>  Khôi </a:t>
            </a:r>
            <a:r>
              <a:rPr lang="en-US" sz="2000">
                <a:solidFill>
                  <a:schemeClr val="bg1"/>
                </a:solidFill>
                <a:latin typeface="Arial" pitchFamily="34" charset="0"/>
                <a:cs typeface="Arial" pitchFamily="34" charset="0"/>
              </a:rPr>
              <a:t>phục quan hệ bình thường với Trung Quốc trên cơ sở các nguyên tắc cùng tồn tại hòa bình.</a:t>
            </a:r>
          </a:p>
        </p:txBody>
      </p:sp>
      <p:sp>
        <p:nvSpPr>
          <p:cNvPr id="6" name="Rectangle 5"/>
          <p:cNvSpPr/>
          <p:nvPr/>
        </p:nvSpPr>
        <p:spPr>
          <a:xfrm>
            <a:off x="1077684" y="3670733"/>
            <a:ext cx="6999516" cy="707886"/>
          </a:xfrm>
          <a:prstGeom prst="rect">
            <a:avLst/>
          </a:prstGeom>
        </p:spPr>
        <p:txBody>
          <a:bodyPr wrap="square">
            <a:spAutoFit/>
          </a:bodyPr>
          <a:lstStyle/>
          <a:p>
            <a:r>
              <a:rPr lang="en-US" sz="2000" smtClean="0">
                <a:solidFill>
                  <a:schemeClr val="bg1"/>
                </a:solidFill>
                <a:latin typeface="Arial" pitchFamily="34" charset="0"/>
                <a:cs typeface="Arial" pitchFamily="34" charset="0"/>
              </a:rPr>
              <a:t>  Thiết </a:t>
            </a:r>
            <a:r>
              <a:rPr lang="en-US" sz="2000">
                <a:solidFill>
                  <a:schemeClr val="bg1"/>
                </a:solidFill>
                <a:latin typeface="Arial" pitchFamily="34" charset="0"/>
                <a:cs typeface="Arial" pitchFamily="34" charset="0"/>
              </a:rPr>
              <a:t>lập và mở rộng quan hệ bình thường với tất cả các nước không phân biệt chế độ chính trị.</a:t>
            </a:r>
          </a:p>
        </p:txBody>
      </p:sp>
    </p:spTree>
    <p:extLst>
      <p:ext uri="{BB962C8B-B14F-4D97-AF65-F5344CB8AC3E}">
        <p14:creationId xmlns:p14="http://schemas.microsoft.com/office/powerpoint/2010/main" val="39506901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1"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6" presetClass="exit" presetSubtype="21" fill="hold" grpId="1" nodeType="withEffect">
                                  <p:stCondLst>
                                    <p:cond delay="0"/>
                                  </p:stCondLst>
                                  <p:childTnLst>
                                    <p:animEffect transition="out" filter="barn(inVertical)">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6" presetClass="exit" presetSubtype="21" fill="hold" grpId="0" nodeType="withEffect">
                                  <p:stCondLst>
                                    <p:cond delay="0"/>
                                  </p:stCondLst>
                                  <p:childTnLst>
                                    <p:animEffect transition="out" filter="barn(inVertical)">
                                      <p:cBhvr>
                                        <p:cTn id="22" dur="500"/>
                                        <p:tgtEl>
                                          <p:spTgt spid="2"/>
                                        </p:tgtEl>
                                      </p:cBhvr>
                                    </p:animEffect>
                                    <p:set>
                                      <p:cBhvr>
                                        <p:cTn id="23" dur="1" fill="hold">
                                          <p:stCondLst>
                                            <p:cond delay="499"/>
                                          </p:stCondLst>
                                        </p:cTn>
                                        <p:tgtEl>
                                          <p:spTgt spid="2"/>
                                        </p:tgtEl>
                                        <p:attrNameLst>
                                          <p:attrName>style.visibility</p:attrName>
                                        </p:attrNameLst>
                                      </p:cBhvr>
                                      <p:to>
                                        <p:strVal val="hidden"/>
                                      </p:to>
                                    </p:set>
                                  </p:childTnLst>
                                </p:cTn>
                              </p:par>
                              <p:par>
                                <p:cTn id="24" presetID="16" presetClass="exit" presetSubtype="21" fill="hold" grpId="0" nodeType="withEffect">
                                  <p:stCondLst>
                                    <p:cond delay="0"/>
                                  </p:stCondLst>
                                  <p:childTnLst>
                                    <p:animEffect transition="out" filter="barn(inVertical)">
                                      <p:cBhvr>
                                        <p:cTn id="25" dur="500"/>
                                        <p:tgtEl>
                                          <p:spTgt spid="4"/>
                                        </p:tgtEl>
                                      </p:cBhvr>
                                    </p:animEffect>
                                    <p:set>
                                      <p:cBhvr>
                                        <p:cTn id="2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5" grpId="1"/>
      <p:bldP spid="6" grpId="0"/>
      <p:bldP spid="6"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hevron 29"/>
          <p:cNvSpPr/>
          <p:nvPr/>
        </p:nvSpPr>
        <p:spPr bwMode="auto">
          <a:xfrm>
            <a:off x="914399" y="1531624"/>
            <a:ext cx="5334001" cy="594351"/>
          </a:xfrm>
          <a:prstGeom prst="chevron">
            <a:avLst>
              <a:gd name="adj" fmla="val 0"/>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Kết quả, ý nghĩa, hạn chế, nguyên nhân</a:t>
            </a:r>
            <a:endParaRPr lang="en-US" sz="2400" b="1" kern="0" dirty="0">
              <a:solidFill>
                <a:prstClr val="white"/>
              </a:solidFill>
              <a:effectLst>
                <a:outerShdw blurRad="76200" dist="38100" dir="5400000" algn="t" rotWithShape="0">
                  <a:prstClr val="black">
                    <a:alpha val="40000"/>
                  </a:prstClr>
                </a:outerShdw>
              </a:effectLst>
            </a:endParaRPr>
          </a:p>
        </p:txBody>
      </p:sp>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1077684" y="2361946"/>
            <a:ext cx="1313180" cy="461665"/>
          </a:xfrm>
          <a:prstGeom prst="rect">
            <a:avLst/>
          </a:prstGeom>
        </p:spPr>
        <p:txBody>
          <a:bodyPr wrap="none">
            <a:spAutoFit/>
          </a:bodyPr>
          <a:lstStyle/>
          <a:p>
            <a:r>
              <a:rPr lang="en-US" sz="2400" b="1" i="1" smtClean="0">
                <a:solidFill>
                  <a:schemeClr val="accent2">
                    <a:lumMod val="60000"/>
                    <a:lumOff val="40000"/>
                  </a:schemeClr>
                </a:solidFill>
                <a:latin typeface="Arial" pitchFamily="34" charset="0"/>
                <a:cs typeface="Arial" pitchFamily="34" charset="0"/>
              </a:rPr>
              <a:t>Kết quả</a:t>
            </a:r>
            <a:endParaRPr lang="en-US" sz="2400" b="1">
              <a:solidFill>
                <a:schemeClr val="accent2">
                  <a:lumMod val="60000"/>
                  <a:lumOff val="40000"/>
                </a:schemeClr>
              </a:solidFill>
              <a:latin typeface="Arial" pitchFamily="34" charset="0"/>
              <a:cs typeface="Arial" pitchFamily="34" charset="0"/>
            </a:endParaRPr>
          </a:p>
        </p:txBody>
      </p:sp>
      <p:sp>
        <p:nvSpPr>
          <p:cNvPr id="8" name="Rectangle 7"/>
          <p:cNvSpPr/>
          <p:nvPr/>
        </p:nvSpPr>
        <p:spPr>
          <a:xfrm>
            <a:off x="898564" y="2782669"/>
            <a:ext cx="6950035" cy="707886"/>
          </a:xfrm>
          <a:prstGeom prst="rect">
            <a:avLst/>
          </a:prstGeom>
        </p:spPr>
        <p:txBody>
          <a:bodyPr wrap="square">
            <a:spAutoFit/>
          </a:bodyPr>
          <a:lstStyle/>
          <a:p>
            <a:pPr lvl="0" algn="just"/>
            <a:r>
              <a:rPr lang="en-US" sz="2000" smtClean="0">
                <a:solidFill>
                  <a:schemeClr val="bg1"/>
                </a:solidFill>
                <a:latin typeface="Arial" pitchFamily="34" charset="0"/>
                <a:cs typeface="Arial" pitchFamily="34" charset="0"/>
              </a:rPr>
              <a:t>   Quan </a:t>
            </a:r>
            <a:r>
              <a:rPr lang="en-US" sz="2000">
                <a:solidFill>
                  <a:schemeClr val="bg1"/>
                </a:solidFill>
                <a:latin typeface="Arial" pitchFamily="34" charset="0"/>
                <a:cs typeface="Arial" pitchFamily="34" charset="0"/>
              </a:rPr>
              <a:t>hệ đối ngoại của Việt Nam với các nước XHCN được tăng cường, đặt biệt là với Liên Xô.</a:t>
            </a:r>
          </a:p>
        </p:txBody>
      </p:sp>
      <p:sp>
        <p:nvSpPr>
          <p:cNvPr id="9" name="Rectangle 8"/>
          <p:cNvSpPr/>
          <p:nvPr/>
        </p:nvSpPr>
        <p:spPr>
          <a:xfrm>
            <a:off x="898564" y="3429000"/>
            <a:ext cx="6950034" cy="1323439"/>
          </a:xfrm>
          <a:prstGeom prst="rect">
            <a:avLst/>
          </a:prstGeom>
        </p:spPr>
        <p:txBody>
          <a:bodyPr wrap="square">
            <a:spAutoFit/>
          </a:bodyPr>
          <a:lstStyle/>
          <a:p>
            <a:pPr lvl="0" algn="just"/>
            <a:r>
              <a:rPr lang="en-US" sz="2000" smtClean="0">
                <a:solidFill>
                  <a:schemeClr val="bg1"/>
                </a:solidFill>
                <a:latin typeface="Arial" pitchFamily="34" charset="0"/>
                <a:cs typeface="Arial" pitchFamily="34" charset="0"/>
              </a:rPr>
              <a:t>   Việt </a:t>
            </a:r>
            <a:r>
              <a:rPr lang="en-US" sz="2000">
                <a:solidFill>
                  <a:schemeClr val="bg1"/>
                </a:solidFill>
                <a:latin typeface="Arial" pitchFamily="34" charset="0"/>
                <a:cs typeface="Arial" pitchFamily="34" charset="0"/>
              </a:rPr>
              <a:t>Nam đã thiết lập quan hệ ngoại giao thêm 23 nước; tiếp nhận ghế thành viên chính thức Quỹ tiền tệ quốc tế (IMF); tiếp nhận ghế thành viên chính thức Ngân hàng thế giới (WB); gia nhập Ngân hàng phát triển châu Á (ADB),…</a:t>
            </a:r>
          </a:p>
        </p:txBody>
      </p:sp>
      <p:sp>
        <p:nvSpPr>
          <p:cNvPr id="10" name="Rectangle 9"/>
          <p:cNvSpPr/>
          <p:nvPr/>
        </p:nvSpPr>
        <p:spPr>
          <a:xfrm>
            <a:off x="898564" y="4752439"/>
            <a:ext cx="6950034" cy="707886"/>
          </a:xfrm>
          <a:prstGeom prst="rect">
            <a:avLst/>
          </a:prstGeom>
        </p:spPr>
        <p:txBody>
          <a:bodyPr wrap="square">
            <a:spAutoFit/>
          </a:bodyPr>
          <a:lstStyle/>
          <a:p>
            <a:r>
              <a:rPr lang="en-US" sz="2000" smtClean="0">
                <a:solidFill>
                  <a:schemeClr val="bg1"/>
                </a:solidFill>
                <a:latin typeface="Arial" pitchFamily="34" charset="0"/>
                <a:cs typeface="Arial" pitchFamily="34" charset="0"/>
              </a:rPr>
              <a:t>   Một </a:t>
            </a:r>
            <a:r>
              <a:rPr lang="en-US" sz="2000">
                <a:solidFill>
                  <a:schemeClr val="bg1"/>
                </a:solidFill>
                <a:latin typeface="Arial" pitchFamily="34" charset="0"/>
                <a:cs typeface="Arial" pitchFamily="34" charset="0"/>
              </a:rPr>
              <a:t>số nước tư bản mở quan hệ hợp tác kinh tế với Việt </a:t>
            </a:r>
            <a:r>
              <a:rPr lang="en-US" sz="2000" smtClean="0">
                <a:solidFill>
                  <a:schemeClr val="bg1"/>
                </a:solidFill>
                <a:latin typeface="Arial" pitchFamily="34" charset="0"/>
                <a:cs typeface="Arial" pitchFamily="34" charset="0"/>
              </a:rPr>
              <a:t>Nam.</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86778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7"/>
                                        </p:tgtEl>
                                      </p:cBhvr>
                                    </p:animEffect>
                                    <p:set>
                                      <p:cBhvr>
                                        <p:cTn id="38" dur="1" fill="hold">
                                          <p:stCondLst>
                                            <p:cond delay="499"/>
                                          </p:stCondLst>
                                        </p:cTn>
                                        <p:tgtEl>
                                          <p:spTgt spid="7"/>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8"/>
                                        </p:tgtEl>
                                      </p:cBhvr>
                                    </p:animEffect>
                                    <p:set>
                                      <p:cBhvr>
                                        <p:cTn id="41" dur="1" fill="hold">
                                          <p:stCondLst>
                                            <p:cond delay="499"/>
                                          </p:stCondLst>
                                        </p:cTn>
                                        <p:tgtEl>
                                          <p:spTgt spid="8"/>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9"/>
                                        </p:tgtEl>
                                      </p:cBhvr>
                                    </p:animEffect>
                                    <p:set>
                                      <p:cBhvr>
                                        <p:cTn id="44" dur="1" fill="hold">
                                          <p:stCondLst>
                                            <p:cond delay="499"/>
                                          </p:stCondLst>
                                        </p:cTn>
                                        <p:tgtEl>
                                          <p:spTgt spid="9"/>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0"/>
                                        </p:tgtEl>
                                      </p:cBhvr>
                                    </p:animEffect>
                                    <p:set>
                                      <p:cBhvr>
                                        <p:cTn id="47"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7" grpId="1"/>
      <p:bldP spid="8" grpId="0"/>
      <p:bldP spid="8" grpId="1"/>
      <p:bldP spid="9" grpId="0"/>
      <p:bldP spid="9" grpId="1"/>
      <p:bldP spid="10" grpId="0"/>
      <p:bldP spid="10"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hevron 29"/>
          <p:cNvSpPr/>
          <p:nvPr/>
        </p:nvSpPr>
        <p:spPr bwMode="auto">
          <a:xfrm>
            <a:off x="914399" y="1531624"/>
            <a:ext cx="5334001" cy="594351"/>
          </a:xfrm>
          <a:prstGeom prst="chevron">
            <a:avLst>
              <a:gd name="adj" fmla="val 0"/>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Kết quả, ý nghĩa, hạn chế, nguyên nhân</a:t>
            </a:r>
            <a:endParaRPr lang="en-US" sz="2400" b="1" kern="0" dirty="0">
              <a:solidFill>
                <a:prstClr val="white"/>
              </a:solidFill>
              <a:effectLst>
                <a:outerShdw blurRad="76200" dist="38100" dir="5400000" algn="t" rotWithShape="0">
                  <a:prstClr val="black">
                    <a:alpha val="40000"/>
                  </a:prstClr>
                </a:outerShdw>
              </a:effectLst>
            </a:endParaRPr>
          </a:p>
        </p:txBody>
      </p:sp>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1077684" y="2361946"/>
            <a:ext cx="1293944" cy="461665"/>
          </a:xfrm>
          <a:prstGeom prst="rect">
            <a:avLst/>
          </a:prstGeom>
        </p:spPr>
        <p:txBody>
          <a:bodyPr wrap="none">
            <a:spAutoFit/>
          </a:bodyPr>
          <a:lstStyle/>
          <a:p>
            <a:r>
              <a:rPr lang="en-US" sz="2400" b="1" i="1" smtClean="0">
                <a:solidFill>
                  <a:schemeClr val="accent2">
                    <a:lumMod val="60000"/>
                    <a:lumOff val="40000"/>
                  </a:schemeClr>
                </a:solidFill>
                <a:latin typeface="Arial" pitchFamily="34" charset="0"/>
                <a:cs typeface="Arial" pitchFamily="34" charset="0"/>
              </a:rPr>
              <a:t>Ý nghĩa</a:t>
            </a:r>
            <a:endParaRPr lang="en-US" sz="2400" b="1">
              <a:solidFill>
                <a:schemeClr val="accent2">
                  <a:lumMod val="60000"/>
                  <a:lumOff val="40000"/>
                </a:schemeClr>
              </a:solidFill>
              <a:latin typeface="Arial" pitchFamily="34" charset="0"/>
              <a:cs typeface="Arial" pitchFamily="34" charset="0"/>
            </a:endParaRPr>
          </a:p>
        </p:txBody>
      </p:sp>
      <p:sp>
        <p:nvSpPr>
          <p:cNvPr id="8" name="Rectangle 7"/>
          <p:cNvSpPr/>
          <p:nvPr/>
        </p:nvSpPr>
        <p:spPr>
          <a:xfrm>
            <a:off x="907472" y="2823611"/>
            <a:ext cx="6941128" cy="707886"/>
          </a:xfrm>
          <a:prstGeom prst="rect">
            <a:avLst/>
          </a:prstGeom>
        </p:spPr>
        <p:txBody>
          <a:bodyPr wrap="square">
            <a:spAutoFit/>
          </a:bodyPr>
          <a:lstStyle/>
          <a:p>
            <a:pPr lvl="0" algn="just"/>
            <a:r>
              <a:rPr lang="en-US" sz="2000" smtClean="0">
                <a:solidFill>
                  <a:schemeClr val="bg1"/>
                </a:solidFill>
                <a:latin typeface="Arial" pitchFamily="34" charset="0"/>
                <a:cs typeface="Arial" pitchFamily="34" charset="0"/>
              </a:rPr>
              <a:t>   Đã </a:t>
            </a:r>
            <a:r>
              <a:rPr lang="en-US" sz="2000">
                <a:solidFill>
                  <a:schemeClr val="bg1"/>
                </a:solidFill>
                <a:latin typeface="Arial" pitchFamily="34" charset="0"/>
                <a:cs typeface="Arial" pitchFamily="34" charset="0"/>
              </a:rPr>
              <a:t>tranh thủ được nguồn viện trợ đáng kể, góp phần khôi phục đất nước sau chiến tranh.</a:t>
            </a:r>
          </a:p>
        </p:txBody>
      </p:sp>
      <p:sp>
        <p:nvSpPr>
          <p:cNvPr id="9" name="Rectangle 8"/>
          <p:cNvSpPr/>
          <p:nvPr/>
        </p:nvSpPr>
        <p:spPr>
          <a:xfrm>
            <a:off x="907472" y="3531497"/>
            <a:ext cx="6941128" cy="1323439"/>
          </a:xfrm>
          <a:prstGeom prst="rect">
            <a:avLst/>
          </a:prstGeom>
        </p:spPr>
        <p:txBody>
          <a:bodyPr wrap="square">
            <a:spAutoFit/>
          </a:bodyPr>
          <a:lstStyle/>
          <a:p>
            <a:pPr lvl="0" algn="just"/>
            <a:r>
              <a:rPr lang="en-US" sz="2000" smtClean="0">
                <a:solidFill>
                  <a:schemeClr val="bg1"/>
                </a:solidFill>
                <a:latin typeface="Arial" pitchFamily="34" charset="0"/>
                <a:cs typeface="Arial" pitchFamily="34" charset="0"/>
              </a:rPr>
              <a:t>   Việc </a:t>
            </a:r>
            <a:r>
              <a:rPr lang="en-US" sz="2000">
                <a:solidFill>
                  <a:schemeClr val="bg1"/>
                </a:solidFill>
                <a:latin typeface="Arial" pitchFamily="34" charset="0"/>
                <a:cs typeface="Arial" pitchFamily="34" charset="0"/>
              </a:rPr>
              <a:t>Việt Nam trở thành thành viên của các tổ chức đã tranh thủ được sự ủng hộ, hợp tác của các nước, các tổ chức quốc tế; đồng thời, phát huy được vai trò của nước ta trên trường quốc tế.</a:t>
            </a:r>
          </a:p>
        </p:txBody>
      </p:sp>
      <p:sp>
        <p:nvSpPr>
          <p:cNvPr id="10" name="Rectangle 9"/>
          <p:cNvSpPr/>
          <p:nvPr/>
        </p:nvSpPr>
        <p:spPr>
          <a:xfrm>
            <a:off x="907472" y="4854936"/>
            <a:ext cx="6941128" cy="1323439"/>
          </a:xfrm>
          <a:prstGeom prst="rect">
            <a:avLst/>
          </a:prstGeom>
        </p:spPr>
        <p:txBody>
          <a:bodyPr wrap="square">
            <a:spAutoFit/>
          </a:bodyPr>
          <a:lstStyle/>
          <a:p>
            <a:pPr lvl="0" algn="just"/>
            <a:r>
              <a:rPr lang="en-US" sz="2000" smtClean="0">
                <a:solidFill>
                  <a:schemeClr val="bg1"/>
                </a:solidFill>
                <a:latin typeface="Arial" pitchFamily="34" charset="0"/>
                <a:cs typeface="Arial" pitchFamily="34" charset="0"/>
              </a:rPr>
              <a:t>   Việc </a:t>
            </a:r>
            <a:r>
              <a:rPr lang="en-US" sz="2000">
                <a:solidFill>
                  <a:schemeClr val="bg1"/>
                </a:solidFill>
                <a:latin typeface="Arial" pitchFamily="34" charset="0"/>
                <a:cs typeface="Arial" pitchFamily="34" charset="0"/>
              </a:rPr>
              <a:t>thiết lập quan hệ ngoại giao với các nước ASEAN đã tạo thuận lợi để triển khai các hoạt động đối ngoại trong giai đoạn sau nhằm xây dựng Đông Nam Á trở thành khu vực hòa bình, hữu nghị, hợp tác.</a:t>
            </a:r>
          </a:p>
        </p:txBody>
      </p:sp>
    </p:spTree>
    <p:extLst>
      <p:ext uri="{BB962C8B-B14F-4D97-AF65-F5344CB8AC3E}">
        <p14:creationId xmlns:p14="http://schemas.microsoft.com/office/powerpoint/2010/main" val="3048605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1" nodeType="clickEffect">
                                  <p:stCondLst>
                                    <p:cond delay="0"/>
                                  </p:stCondLst>
                                  <p:childTnLst>
                                    <p:animEffect transition="out" filter="blinds(horizontal)">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par>
                                <p:cTn id="28" presetID="3" presetClass="exit" presetSubtype="10" fill="hold" grpId="1" nodeType="withEffect">
                                  <p:stCondLst>
                                    <p:cond delay="0"/>
                                  </p:stCondLst>
                                  <p:childTnLst>
                                    <p:animEffect transition="out" filter="blinds(horizontal)">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3" presetClass="exit" presetSubtype="10" fill="hold" grpId="1" nodeType="withEffect">
                                  <p:stCondLst>
                                    <p:cond delay="0"/>
                                  </p:stCondLst>
                                  <p:childTnLst>
                                    <p:animEffect transition="out" filter="blinds(horizontal)">
                                      <p:cBhvr>
                                        <p:cTn id="32" dur="500"/>
                                        <p:tgtEl>
                                          <p:spTgt spid="9"/>
                                        </p:tgtEl>
                                      </p:cBhvr>
                                    </p:animEffect>
                                    <p:set>
                                      <p:cBhvr>
                                        <p:cTn id="33" dur="1" fill="hold">
                                          <p:stCondLst>
                                            <p:cond delay="499"/>
                                          </p:stCondLst>
                                        </p:cTn>
                                        <p:tgtEl>
                                          <p:spTgt spid="9"/>
                                        </p:tgtEl>
                                        <p:attrNameLst>
                                          <p:attrName>style.visibility</p:attrName>
                                        </p:attrNameLst>
                                      </p:cBhvr>
                                      <p:to>
                                        <p:strVal val="hidden"/>
                                      </p:to>
                                    </p:set>
                                  </p:childTnLst>
                                </p:cTn>
                              </p:par>
                              <p:par>
                                <p:cTn id="34" presetID="3" presetClass="exit" presetSubtype="10" fill="hold" grpId="1" nodeType="withEffect">
                                  <p:stCondLst>
                                    <p:cond delay="0"/>
                                  </p:stCondLst>
                                  <p:childTnLst>
                                    <p:animEffect transition="out" filter="blinds(horizontal)">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P spid="10" grpId="0"/>
      <p:bldP spid="10"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hevron 29"/>
          <p:cNvSpPr/>
          <p:nvPr/>
        </p:nvSpPr>
        <p:spPr bwMode="auto">
          <a:xfrm>
            <a:off x="914399" y="1531624"/>
            <a:ext cx="5334001" cy="594351"/>
          </a:xfrm>
          <a:prstGeom prst="chevron">
            <a:avLst>
              <a:gd name="adj" fmla="val 0"/>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Kết quả, ý nghĩa, hạn chế, nguyên nhân</a:t>
            </a:r>
            <a:endParaRPr lang="en-US" sz="2400" b="1" kern="0" dirty="0">
              <a:solidFill>
                <a:prstClr val="white"/>
              </a:solidFill>
              <a:effectLst>
                <a:outerShdw blurRad="76200" dist="38100" dir="5400000" algn="t" rotWithShape="0">
                  <a:prstClr val="black">
                    <a:alpha val="40000"/>
                  </a:prstClr>
                </a:outerShdw>
              </a:effectLst>
            </a:endParaRPr>
          </a:p>
        </p:txBody>
      </p:sp>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1077684" y="2361946"/>
            <a:ext cx="1382110" cy="461665"/>
          </a:xfrm>
          <a:prstGeom prst="rect">
            <a:avLst/>
          </a:prstGeom>
        </p:spPr>
        <p:txBody>
          <a:bodyPr wrap="none">
            <a:spAutoFit/>
          </a:bodyPr>
          <a:lstStyle/>
          <a:p>
            <a:r>
              <a:rPr lang="en-US" sz="2400" b="1" i="1" smtClean="0">
                <a:solidFill>
                  <a:schemeClr val="accent2">
                    <a:lumMod val="60000"/>
                    <a:lumOff val="40000"/>
                  </a:schemeClr>
                </a:solidFill>
                <a:latin typeface="Arial" pitchFamily="34" charset="0"/>
                <a:cs typeface="Arial" pitchFamily="34" charset="0"/>
              </a:rPr>
              <a:t>Hạn chế</a:t>
            </a:r>
            <a:endParaRPr lang="en-US" sz="2400" b="1">
              <a:solidFill>
                <a:schemeClr val="accent2">
                  <a:lumMod val="60000"/>
                  <a:lumOff val="40000"/>
                </a:schemeClr>
              </a:solidFill>
              <a:latin typeface="Arial" pitchFamily="34" charset="0"/>
              <a:cs typeface="Arial" pitchFamily="34" charset="0"/>
            </a:endParaRPr>
          </a:p>
        </p:txBody>
      </p:sp>
      <p:sp>
        <p:nvSpPr>
          <p:cNvPr id="8" name="Rectangle 7"/>
          <p:cNvSpPr/>
          <p:nvPr/>
        </p:nvSpPr>
        <p:spPr>
          <a:xfrm>
            <a:off x="838200" y="2823611"/>
            <a:ext cx="7010400" cy="707886"/>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Từ </a:t>
            </a:r>
            <a:r>
              <a:rPr lang="en-US" sz="2000">
                <a:solidFill>
                  <a:schemeClr val="bg1"/>
                </a:solidFill>
                <a:latin typeface="Arial" pitchFamily="34" charset="0"/>
                <a:cs typeface="Arial" pitchFamily="34" charset="0"/>
              </a:rPr>
              <a:t>năm 1975-1986, quan hệ quốc tế gặp khó khăn, trở ngại lớn.</a:t>
            </a:r>
          </a:p>
        </p:txBody>
      </p:sp>
      <p:sp>
        <p:nvSpPr>
          <p:cNvPr id="9" name="Rectangle 8"/>
          <p:cNvSpPr/>
          <p:nvPr/>
        </p:nvSpPr>
        <p:spPr>
          <a:xfrm>
            <a:off x="838200" y="3534006"/>
            <a:ext cx="7010400" cy="1323439"/>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Nước </a:t>
            </a:r>
            <a:r>
              <a:rPr lang="en-US" sz="2000">
                <a:solidFill>
                  <a:schemeClr val="bg1"/>
                </a:solidFill>
                <a:latin typeface="Arial" pitchFamily="34" charset="0"/>
                <a:cs typeface="Arial" pitchFamily="34" charset="0"/>
              </a:rPr>
              <a:t>ta bị bao vây, cô lập, trong đó đặc biệt là từ cuối thế kỉ 70 của thế kỉ XX, lấy cớ sự kiện Campuchia, các nước ASEAN và một số nước khác thực hiện bao vây, cấm vận Việt Nam.</a:t>
            </a:r>
          </a:p>
        </p:txBody>
      </p:sp>
    </p:spTree>
    <p:extLst>
      <p:ext uri="{BB962C8B-B14F-4D97-AF65-F5344CB8AC3E}">
        <p14:creationId xmlns:p14="http://schemas.microsoft.com/office/powerpoint/2010/main" val="2104088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grpId="1" nodeType="clickEffect">
                                  <p:stCondLst>
                                    <p:cond delay="0"/>
                                  </p:stCondLst>
                                  <p:childTnLst>
                                    <p:anim calcmode="lin" valueType="num">
                                      <p:cBhvr>
                                        <p:cTn id="24" dur="500"/>
                                        <p:tgtEl>
                                          <p:spTgt spid="7"/>
                                        </p:tgtEl>
                                        <p:attrNameLst>
                                          <p:attrName>ppt_w</p:attrName>
                                        </p:attrNameLst>
                                      </p:cBhvr>
                                      <p:tavLst>
                                        <p:tav tm="0">
                                          <p:val>
                                            <p:strVal val="ppt_w"/>
                                          </p:val>
                                        </p:tav>
                                        <p:tav tm="100000">
                                          <p:val>
                                            <p:fltVal val="0"/>
                                          </p:val>
                                        </p:tav>
                                      </p:tavLst>
                                    </p:anim>
                                    <p:anim calcmode="lin" valueType="num">
                                      <p:cBhvr>
                                        <p:cTn id="25" dur="500"/>
                                        <p:tgtEl>
                                          <p:spTgt spid="7"/>
                                        </p:tgtEl>
                                        <p:attrNameLst>
                                          <p:attrName>ppt_h</p:attrName>
                                        </p:attrNameLst>
                                      </p:cBhvr>
                                      <p:tavLst>
                                        <p:tav tm="0">
                                          <p:val>
                                            <p:strVal val="ppt_h"/>
                                          </p:val>
                                        </p:tav>
                                        <p:tav tm="100000">
                                          <p:val>
                                            <p:fltVal val="0"/>
                                          </p:val>
                                        </p:tav>
                                      </p:tavLst>
                                    </p:anim>
                                    <p:set>
                                      <p:cBhvr>
                                        <p:cTn id="26" dur="1" fill="hold">
                                          <p:stCondLst>
                                            <p:cond delay="499"/>
                                          </p:stCondLst>
                                        </p:cTn>
                                        <p:tgtEl>
                                          <p:spTgt spid="7"/>
                                        </p:tgtEl>
                                        <p:attrNameLst>
                                          <p:attrName>style.visibility</p:attrName>
                                        </p:attrNameLst>
                                      </p:cBhvr>
                                      <p:to>
                                        <p:strVal val="hidden"/>
                                      </p:to>
                                    </p:set>
                                  </p:childTnLst>
                                </p:cTn>
                              </p:par>
                              <p:par>
                                <p:cTn id="27" presetID="23" presetClass="exit" presetSubtype="32" fill="hold" grpId="1" nodeType="withEffect">
                                  <p:stCondLst>
                                    <p:cond delay="0"/>
                                  </p:stCondLst>
                                  <p:childTnLst>
                                    <p:anim calcmode="lin" valueType="num">
                                      <p:cBhvr>
                                        <p:cTn id="28" dur="500"/>
                                        <p:tgtEl>
                                          <p:spTgt spid="8"/>
                                        </p:tgtEl>
                                        <p:attrNameLst>
                                          <p:attrName>ppt_w</p:attrName>
                                        </p:attrNameLst>
                                      </p:cBhvr>
                                      <p:tavLst>
                                        <p:tav tm="0">
                                          <p:val>
                                            <p:strVal val="ppt_w"/>
                                          </p:val>
                                        </p:tav>
                                        <p:tav tm="100000">
                                          <p:val>
                                            <p:fltVal val="0"/>
                                          </p:val>
                                        </p:tav>
                                      </p:tavLst>
                                    </p:anim>
                                    <p:anim calcmode="lin" valueType="num">
                                      <p:cBhvr>
                                        <p:cTn id="29" dur="500"/>
                                        <p:tgtEl>
                                          <p:spTgt spid="8"/>
                                        </p:tgtEl>
                                        <p:attrNameLst>
                                          <p:attrName>ppt_h</p:attrName>
                                        </p:attrNameLst>
                                      </p:cBhvr>
                                      <p:tavLst>
                                        <p:tav tm="0">
                                          <p:val>
                                            <p:strVal val="ppt_h"/>
                                          </p:val>
                                        </p:tav>
                                        <p:tav tm="100000">
                                          <p:val>
                                            <p:fltVal val="0"/>
                                          </p:val>
                                        </p:tav>
                                      </p:tavLst>
                                    </p:anim>
                                    <p:set>
                                      <p:cBhvr>
                                        <p:cTn id="30" dur="1" fill="hold">
                                          <p:stCondLst>
                                            <p:cond delay="499"/>
                                          </p:stCondLst>
                                        </p:cTn>
                                        <p:tgtEl>
                                          <p:spTgt spid="8"/>
                                        </p:tgtEl>
                                        <p:attrNameLst>
                                          <p:attrName>style.visibility</p:attrName>
                                        </p:attrNameLst>
                                      </p:cBhvr>
                                      <p:to>
                                        <p:strVal val="hidden"/>
                                      </p:to>
                                    </p:set>
                                  </p:childTnLst>
                                </p:cTn>
                              </p:par>
                              <p:par>
                                <p:cTn id="31" presetID="23" presetClass="exit" presetSubtype="32" fill="hold" grpId="1" nodeType="withEffect">
                                  <p:stCondLst>
                                    <p:cond delay="0"/>
                                  </p:stCondLst>
                                  <p:childTnLst>
                                    <p:anim calcmode="lin" valueType="num">
                                      <p:cBhvr>
                                        <p:cTn id="32" dur="500"/>
                                        <p:tgtEl>
                                          <p:spTgt spid="9"/>
                                        </p:tgtEl>
                                        <p:attrNameLst>
                                          <p:attrName>ppt_w</p:attrName>
                                        </p:attrNameLst>
                                      </p:cBhvr>
                                      <p:tavLst>
                                        <p:tav tm="0">
                                          <p:val>
                                            <p:strVal val="ppt_w"/>
                                          </p:val>
                                        </p:tav>
                                        <p:tav tm="100000">
                                          <p:val>
                                            <p:fltVal val="0"/>
                                          </p:val>
                                        </p:tav>
                                      </p:tavLst>
                                    </p:anim>
                                    <p:anim calcmode="lin" valueType="num">
                                      <p:cBhvr>
                                        <p:cTn id="33" dur="500"/>
                                        <p:tgtEl>
                                          <p:spTgt spid="9"/>
                                        </p:tgtEl>
                                        <p:attrNameLst>
                                          <p:attrName>ppt_h</p:attrName>
                                        </p:attrNameLst>
                                      </p:cBhvr>
                                      <p:tavLst>
                                        <p:tav tm="0">
                                          <p:val>
                                            <p:strVal val="ppt_h"/>
                                          </p:val>
                                        </p:tav>
                                        <p:tav tm="100000">
                                          <p:val>
                                            <p:fltVal val="0"/>
                                          </p:val>
                                        </p:tav>
                                      </p:tavLst>
                                    </p:anim>
                                    <p:set>
                                      <p:cBhvr>
                                        <p:cTn id="34"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hevron 29"/>
          <p:cNvSpPr/>
          <p:nvPr/>
        </p:nvSpPr>
        <p:spPr bwMode="auto">
          <a:xfrm>
            <a:off x="914399" y="1531624"/>
            <a:ext cx="5334001" cy="594351"/>
          </a:xfrm>
          <a:prstGeom prst="chevron">
            <a:avLst>
              <a:gd name="adj" fmla="val 0"/>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algn="ctr" fontAlgn="auto">
              <a:spcBef>
                <a:spcPts val="0"/>
              </a:spcBef>
              <a:spcAft>
                <a:spcPts val="0"/>
              </a:spcAft>
              <a:defRPr/>
            </a:pPr>
            <a:r>
              <a:rPr lang="en-US" sz="2400" b="1" kern="0" smtClean="0">
                <a:solidFill>
                  <a:prstClr val="white"/>
                </a:solidFill>
                <a:effectLst>
                  <a:outerShdw blurRad="76200" dist="38100" dir="5400000" algn="t" rotWithShape="0">
                    <a:prstClr val="black">
                      <a:alpha val="40000"/>
                    </a:prstClr>
                  </a:outerShdw>
                </a:effectLst>
              </a:rPr>
              <a:t>Kết quả, ý nghĩa, hạn chế, nguyên nhân</a:t>
            </a:r>
            <a:endParaRPr lang="en-US" sz="2400" b="1" kern="0" dirty="0">
              <a:solidFill>
                <a:prstClr val="white"/>
              </a:solidFill>
              <a:effectLst>
                <a:outerShdw blurRad="76200" dist="38100" dir="5400000" algn="t" rotWithShape="0">
                  <a:prstClr val="black">
                    <a:alpha val="40000"/>
                  </a:prstClr>
                </a:outerShdw>
              </a:effectLst>
            </a:endParaRPr>
          </a:p>
        </p:txBody>
      </p:sp>
      <p:sp>
        <p:nvSpPr>
          <p:cNvPr id="6" name="TextBox 5"/>
          <p:cNvSpPr txBox="1"/>
          <p:nvPr/>
        </p:nvSpPr>
        <p:spPr>
          <a:xfrm>
            <a:off x="685800" y="685800"/>
            <a:ext cx="7162800" cy="523220"/>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 ĐƯỜNG LỐI ĐỐI NGOẠI TỪ 1975 - 1986</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1077684" y="2361946"/>
            <a:ext cx="2132315" cy="461665"/>
          </a:xfrm>
          <a:prstGeom prst="rect">
            <a:avLst/>
          </a:prstGeom>
        </p:spPr>
        <p:txBody>
          <a:bodyPr wrap="none">
            <a:spAutoFit/>
          </a:bodyPr>
          <a:lstStyle/>
          <a:p>
            <a:r>
              <a:rPr lang="en-US" sz="2400" b="1" i="1" smtClean="0">
                <a:solidFill>
                  <a:schemeClr val="accent2">
                    <a:lumMod val="60000"/>
                    <a:lumOff val="40000"/>
                  </a:schemeClr>
                </a:solidFill>
                <a:latin typeface="Arial" pitchFamily="34" charset="0"/>
                <a:cs typeface="Arial" pitchFamily="34" charset="0"/>
              </a:rPr>
              <a:t>Nguyên nhân</a:t>
            </a:r>
            <a:endParaRPr lang="en-US" sz="2400" b="1">
              <a:solidFill>
                <a:schemeClr val="accent2">
                  <a:lumMod val="60000"/>
                  <a:lumOff val="40000"/>
                </a:schemeClr>
              </a:solidFill>
              <a:latin typeface="Arial" pitchFamily="34" charset="0"/>
              <a:cs typeface="Arial" pitchFamily="34" charset="0"/>
            </a:endParaRPr>
          </a:p>
        </p:txBody>
      </p:sp>
      <p:sp>
        <p:nvSpPr>
          <p:cNvPr id="8" name="Rectangle 7"/>
          <p:cNvSpPr/>
          <p:nvPr/>
        </p:nvSpPr>
        <p:spPr>
          <a:xfrm>
            <a:off x="923998" y="2823611"/>
            <a:ext cx="6924601" cy="707886"/>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Ta </a:t>
            </a:r>
            <a:r>
              <a:rPr lang="en-US" sz="2000">
                <a:solidFill>
                  <a:schemeClr val="bg1"/>
                </a:solidFill>
                <a:latin typeface="Arial" pitchFamily="34" charset="0"/>
                <a:cs typeface="Arial" pitchFamily="34" charset="0"/>
              </a:rPr>
              <a:t>chưa bắt được xu thế chuyển từ đối đầu sang hòa hoãn và chạy đua kinh tế trên thế </a:t>
            </a:r>
            <a:r>
              <a:rPr lang="en-US" sz="2000" smtClean="0">
                <a:solidFill>
                  <a:schemeClr val="bg1"/>
                </a:solidFill>
                <a:latin typeface="Arial" pitchFamily="34" charset="0"/>
                <a:cs typeface="Arial" pitchFamily="34" charset="0"/>
              </a:rPr>
              <a:t>giới.</a:t>
            </a:r>
            <a:endParaRPr lang="en-US" sz="2000">
              <a:solidFill>
                <a:schemeClr val="bg1"/>
              </a:solidFill>
              <a:latin typeface="Arial" pitchFamily="34" charset="0"/>
              <a:cs typeface="Arial" pitchFamily="34" charset="0"/>
            </a:endParaRPr>
          </a:p>
        </p:txBody>
      </p:sp>
      <p:sp>
        <p:nvSpPr>
          <p:cNvPr id="9" name="Rectangle 8"/>
          <p:cNvSpPr/>
          <p:nvPr/>
        </p:nvSpPr>
        <p:spPr>
          <a:xfrm>
            <a:off x="923997" y="3463130"/>
            <a:ext cx="6924601" cy="1015663"/>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Không </a:t>
            </a:r>
            <a:r>
              <a:rPr lang="en-US" sz="2000">
                <a:solidFill>
                  <a:schemeClr val="bg1"/>
                </a:solidFill>
                <a:latin typeface="Arial" pitchFamily="34" charset="0"/>
                <a:cs typeface="Arial" pitchFamily="34" charset="0"/>
              </a:rPr>
              <a:t>tranh thủ được các nhân tố thuận lợi trong quan hệ quốc tế phục vụ cho công cuộc khôi phục và phát triển kinh tế sau chiến </a:t>
            </a:r>
            <a:r>
              <a:rPr lang="en-US" sz="2000" smtClean="0">
                <a:solidFill>
                  <a:schemeClr val="bg1"/>
                </a:solidFill>
                <a:latin typeface="Arial" pitchFamily="34" charset="0"/>
                <a:cs typeface="Arial" pitchFamily="34" charset="0"/>
              </a:rPr>
              <a:t>tranh.</a:t>
            </a:r>
            <a:endParaRPr lang="en-US" sz="2000">
              <a:solidFill>
                <a:schemeClr val="bg1"/>
              </a:solidFill>
              <a:latin typeface="Arial" pitchFamily="34" charset="0"/>
              <a:cs typeface="Arial" pitchFamily="34" charset="0"/>
            </a:endParaRPr>
          </a:p>
        </p:txBody>
      </p:sp>
      <p:sp>
        <p:nvSpPr>
          <p:cNvPr id="10" name="Rectangle 9"/>
          <p:cNvSpPr/>
          <p:nvPr/>
        </p:nvSpPr>
        <p:spPr>
          <a:xfrm>
            <a:off x="923998" y="4419600"/>
            <a:ext cx="6924599" cy="707886"/>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Không </a:t>
            </a:r>
            <a:r>
              <a:rPr lang="en-US" sz="2000">
                <a:solidFill>
                  <a:schemeClr val="bg1"/>
                </a:solidFill>
                <a:latin typeface="Arial" pitchFamily="34" charset="0"/>
                <a:cs typeface="Arial" pitchFamily="34" charset="0"/>
              </a:rPr>
              <a:t>kip thời đổi mới quan hệ đối ngoại cho phù hợp với tình </a:t>
            </a:r>
            <a:r>
              <a:rPr lang="en-US" sz="2000" smtClean="0">
                <a:solidFill>
                  <a:schemeClr val="bg1"/>
                </a:solidFill>
                <a:latin typeface="Arial" pitchFamily="34" charset="0"/>
                <a:cs typeface="Arial" pitchFamily="34" charset="0"/>
              </a:rPr>
              <a:t>hình.</a:t>
            </a:r>
            <a:endParaRPr lang="en-US" sz="2000">
              <a:solidFill>
                <a:schemeClr val="bg1"/>
              </a:solidFill>
              <a:latin typeface="Arial" pitchFamily="34" charset="0"/>
              <a:cs typeface="Arial" pitchFamily="34" charset="0"/>
            </a:endParaRPr>
          </a:p>
        </p:txBody>
      </p:sp>
      <p:sp>
        <p:nvSpPr>
          <p:cNvPr id="11" name="Rectangle 10"/>
          <p:cNvSpPr/>
          <p:nvPr/>
        </p:nvSpPr>
        <p:spPr>
          <a:xfrm>
            <a:off x="914399" y="5029200"/>
            <a:ext cx="6934198" cy="1015663"/>
          </a:xfrm>
          <a:prstGeom prst="rect">
            <a:avLst/>
          </a:prstGeom>
        </p:spPr>
        <p:txBody>
          <a:bodyPr wrap="square">
            <a:spAutoFit/>
          </a:bodyPr>
          <a:lstStyle/>
          <a:p>
            <a:pPr lvl="0"/>
            <a:r>
              <a:rPr lang="en-US" sz="2000" smtClean="0">
                <a:solidFill>
                  <a:schemeClr val="bg1"/>
                </a:solidFill>
                <a:latin typeface="Arial" pitchFamily="34" charset="0"/>
                <a:cs typeface="Arial" pitchFamily="34" charset="0"/>
              </a:rPr>
              <a:t>   Nguyên </a:t>
            </a:r>
            <a:r>
              <a:rPr lang="en-US" sz="2000">
                <a:solidFill>
                  <a:schemeClr val="bg1"/>
                </a:solidFill>
                <a:latin typeface="Arial" pitchFamily="34" charset="0"/>
                <a:cs typeface="Arial" pitchFamily="34" charset="0"/>
              </a:rPr>
              <a:t>nhân cơ bản là do chủ quan, duy ý chí, lối suy nghĩ và hành động giản đơn, nóng vội, chạy theo nguyện vọng chủ quan.</a:t>
            </a:r>
          </a:p>
        </p:txBody>
      </p:sp>
    </p:spTree>
    <p:extLst>
      <p:ext uri="{BB962C8B-B14F-4D97-AF65-F5344CB8AC3E}">
        <p14:creationId xmlns:p14="http://schemas.microsoft.com/office/powerpoint/2010/main" val="4085454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xit" presetSubtype="21" fill="hold" grpId="1" nodeType="clickEffect">
                                  <p:stCondLst>
                                    <p:cond delay="0"/>
                                  </p:stCondLst>
                                  <p:childTnLst>
                                    <p:animEffect transition="out" filter="barn(inVertical)">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par>
                                <p:cTn id="43" presetID="16" presetClass="exit" presetSubtype="21" fill="hold" grpId="1" nodeType="withEffect">
                                  <p:stCondLst>
                                    <p:cond delay="0"/>
                                  </p:stCondLst>
                                  <p:childTnLst>
                                    <p:animEffect transition="out" filter="barn(inVertical)">
                                      <p:cBhvr>
                                        <p:cTn id="44" dur="500"/>
                                        <p:tgtEl>
                                          <p:spTgt spid="8"/>
                                        </p:tgtEl>
                                      </p:cBhvr>
                                    </p:animEffect>
                                    <p:set>
                                      <p:cBhvr>
                                        <p:cTn id="45" dur="1" fill="hold">
                                          <p:stCondLst>
                                            <p:cond delay="499"/>
                                          </p:stCondLst>
                                        </p:cTn>
                                        <p:tgtEl>
                                          <p:spTgt spid="8"/>
                                        </p:tgtEl>
                                        <p:attrNameLst>
                                          <p:attrName>style.visibility</p:attrName>
                                        </p:attrNameLst>
                                      </p:cBhvr>
                                      <p:to>
                                        <p:strVal val="hidden"/>
                                      </p:to>
                                    </p:set>
                                  </p:childTnLst>
                                </p:cTn>
                              </p:par>
                              <p:par>
                                <p:cTn id="46" presetID="16" presetClass="exit" presetSubtype="21" fill="hold" grpId="1" nodeType="withEffect">
                                  <p:stCondLst>
                                    <p:cond delay="0"/>
                                  </p:stCondLst>
                                  <p:childTnLst>
                                    <p:animEffect transition="out" filter="barn(inVertical)">
                                      <p:cBhvr>
                                        <p:cTn id="47" dur="500"/>
                                        <p:tgtEl>
                                          <p:spTgt spid="9"/>
                                        </p:tgtEl>
                                      </p:cBhvr>
                                    </p:animEffect>
                                    <p:set>
                                      <p:cBhvr>
                                        <p:cTn id="48" dur="1" fill="hold">
                                          <p:stCondLst>
                                            <p:cond delay="499"/>
                                          </p:stCondLst>
                                        </p:cTn>
                                        <p:tgtEl>
                                          <p:spTgt spid="9"/>
                                        </p:tgtEl>
                                        <p:attrNameLst>
                                          <p:attrName>style.visibility</p:attrName>
                                        </p:attrNameLst>
                                      </p:cBhvr>
                                      <p:to>
                                        <p:strVal val="hidden"/>
                                      </p:to>
                                    </p:set>
                                  </p:childTnLst>
                                </p:cTn>
                              </p:par>
                              <p:par>
                                <p:cTn id="49" presetID="16" presetClass="exit" presetSubtype="21" fill="hold" grpId="1" nodeType="withEffect">
                                  <p:stCondLst>
                                    <p:cond delay="0"/>
                                  </p:stCondLst>
                                  <p:childTnLst>
                                    <p:animEffect transition="out" filter="barn(inVertical)">
                                      <p:cBhvr>
                                        <p:cTn id="50" dur="500"/>
                                        <p:tgtEl>
                                          <p:spTgt spid="10"/>
                                        </p:tgtEl>
                                      </p:cBhvr>
                                    </p:animEffect>
                                    <p:set>
                                      <p:cBhvr>
                                        <p:cTn id="51" dur="1" fill="hold">
                                          <p:stCondLst>
                                            <p:cond delay="499"/>
                                          </p:stCondLst>
                                        </p:cTn>
                                        <p:tgtEl>
                                          <p:spTgt spid="10"/>
                                        </p:tgtEl>
                                        <p:attrNameLst>
                                          <p:attrName>style.visibility</p:attrName>
                                        </p:attrNameLst>
                                      </p:cBhvr>
                                      <p:to>
                                        <p:strVal val="hidden"/>
                                      </p:to>
                                    </p:set>
                                  </p:childTnLst>
                                </p:cTn>
                              </p:par>
                              <p:par>
                                <p:cTn id="52" presetID="16" presetClass="exit" presetSubtype="21" fill="hold" grpId="1" nodeType="withEffect">
                                  <p:stCondLst>
                                    <p:cond delay="0"/>
                                  </p:stCondLst>
                                  <p:childTnLst>
                                    <p:animEffect transition="out" filter="barn(inVertical)">
                                      <p:cBhvr>
                                        <p:cTn id="53" dur="500"/>
                                        <p:tgtEl>
                                          <p:spTgt spid="11"/>
                                        </p:tgtEl>
                                      </p:cBhvr>
                                    </p:animEffect>
                                    <p:set>
                                      <p:cBhvr>
                                        <p:cTn id="54" dur="1" fill="hold">
                                          <p:stCondLst>
                                            <p:cond delay="499"/>
                                          </p:stCondLst>
                                        </p:cTn>
                                        <p:tgtEl>
                                          <p:spTgt spid="11"/>
                                        </p:tgtEl>
                                        <p:attrNameLst>
                                          <p:attrName>style.visibility</p:attrName>
                                        </p:attrNameLst>
                                      </p:cBhvr>
                                      <p:to>
                                        <p:strVal val="hidden"/>
                                      </p:to>
                                    </p:set>
                                  </p:childTnLst>
                                </p:cTn>
                              </p:par>
                              <p:par>
                                <p:cTn id="55" presetID="16" presetClass="exit" presetSubtype="21" fill="hold" grpId="0" nodeType="withEffect">
                                  <p:stCondLst>
                                    <p:cond delay="0"/>
                                  </p:stCondLst>
                                  <p:childTnLst>
                                    <p:animEffect transition="out" filter="barn(inVertical)">
                                      <p:cBhvr>
                                        <p:cTn id="56" dur="500"/>
                                        <p:tgtEl>
                                          <p:spTgt spid="6"/>
                                        </p:tgtEl>
                                      </p:cBhvr>
                                    </p:animEffect>
                                    <p:set>
                                      <p:cBhvr>
                                        <p:cTn id="57" dur="1" fill="hold">
                                          <p:stCondLst>
                                            <p:cond delay="499"/>
                                          </p:stCondLst>
                                        </p:cTn>
                                        <p:tgtEl>
                                          <p:spTgt spid="6"/>
                                        </p:tgtEl>
                                        <p:attrNameLst>
                                          <p:attrName>style.visibility</p:attrName>
                                        </p:attrNameLst>
                                      </p:cBhvr>
                                      <p:to>
                                        <p:strVal val="hidden"/>
                                      </p:to>
                                    </p:set>
                                  </p:childTnLst>
                                </p:cTn>
                              </p:par>
                              <p:par>
                                <p:cTn id="58" presetID="16" presetClass="exit" presetSubtype="21" fill="hold" grpId="0" nodeType="withEffect">
                                  <p:stCondLst>
                                    <p:cond delay="0"/>
                                  </p:stCondLst>
                                  <p:childTnLst>
                                    <p:animEffect transition="out" filter="barn(inVertical)">
                                      <p:cBhvr>
                                        <p:cTn id="59" dur="500"/>
                                        <p:tgtEl>
                                          <p:spTgt spid="5"/>
                                        </p:tgtEl>
                                      </p:cBhvr>
                                    </p:animEffect>
                                    <p:set>
                                      <p:cBhvr>
                                        <p:cTn id="60"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7" grpId="1"/>
      <p:bldP spid="8" grpId="0"/>
      <p:bldP spid="8" grpId="1"/>
      <p:bldP spid="9" grpId="0"/>
      <p:bldP spid="9" grpId="1"/>
      <p:bldP spid="10" grpId="0"/>
      <p:bldP spid="10" grpId="1"/>
      <p:bldP spid="11" grpId="0"/>
      <p:bldP spid="1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3952"/>
            <a:ext cx="2606139" cy="40011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smtClean="0">
                <a:latin typeface="Arial" pitchFamily="34" charset="0"/>
                <a:cs typeface="Arial" pitchFamily="34" charset="0"/>
              </a:rPr>
              <a:t>a) Hoàn cảnh lịch sử</a:t>
            </a:r>
            <a:endParaRPr lang="en-US" sz="2000">
              <a:latin typeface="Arial" pitchFamily="34" charset="0"/>
              <a:cs typeface="Arial" pitchFamily="34" charset="0"/>
            </a:endParaRPr>
          </a:p>
        </p:txBody>
      </p:sp>
      <p:sp>
        <p:nvSpPr>
          <p:cNvPr id="8" name="TextBox 7"/>
          <p:cNvSpPr txBox="1"/>
          <p:nvPr/>
        </p:nvSpPr>
        <p:spPr>
          <a:xfrm>
            <a:off x="1336963" y="3020107"/>
            <a:ext cx="5902037"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9" name="Rectangle 8"/>
          <p:cNvSpPr/>
          <p:nvPr/>
        </p:nvSpPr>
        <p:spPr>
          <a:xfrm>
            <a:off x="990600" y="35052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10" name="TextBox 9"/>
          <p:cNvSpPr txBox="1"/>
          <p:nvPr/>
        </p:nvSpPr>
        <p:spPr>
          <a:xfrm>
            <a:off x="1336964" y="4114800"/>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a) Mục </a:t>
            </a:r>
            <a:r>
              <a:rPr lang="en-US" sz="2000">
                <a:solidFill>
                  <a:schemeClr val="accent4">
                    <a:lumMod val="50000"/>
                  </a:schemeClr>
                </a:solidFill>
                <a:latin typeface="Arial" pitchFamily="34" charset="0"/>
                <a:cs typeface="Arial" pitchFamily="34" charset="0"/>
              </a:rPr>
              <a:t>tiêu, nhiệm vụ và tư tưởng chỉ đạo</a:t>
            </a:r>
          </a:p>
        </p:txBody>
      </p:sp>
      <p:sp>
        <p:nvSpPr>
          <p:cNvPr id="11" name="TextBox 10"/>
          <p:cNvSpPr txBox="1"/>
          <p:nvPr/>
        </p:nvSpPr>
        <p:spPr>
          <a:xfrm>
            <a:off x="1336964" y="4484132"/>
            <a:ext cx="6052457" cy="707886"/>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b) </a:t>
            </a:r>
            <a:r>
              <a:rPr lang="en-US" sz="2000">
                <a:solidFill>
                  <a:schemeClr val="accent4">
                    <a:lumMod val="50000"/>
                  </a:schemeClr>
                </a:solidFill>
                <a:latin typeface="Arial" pitchFamily="34" charset="0"/>
                <a:cs typeface="Arial" pitchFamily="34" charset="0"/>
              </a:rPr>
              <a:t>Một số chủ trương, chính sách lớn về mở rộng quan hệ đối ngoại, hội nhập kinh tế quốc tế</a:t>
            </a:r>
          </a:p>
        </p:txBody>
      </p:sp>
      <p:sp>
        <p:nvSpPr>
          <p:cNvPr id="12" name="TextBox 11"/>
          <p:cNvSpPr txBox="1"/>
          <p:nvPr/>
        </p:nvSpPr>
        <p:spPr>
          <a:xfrm>
            <a:off x="1336963" y="5191028"/>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273643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8"/>
                                        </p:tgtEl>
                                      </p:cBhvr>
                                    </p:animEffect>
                                    <p:set>
                                      <p:cBhvr>
                                        <p:cTn id="47" dur="1" fill="hold">
                                          <p:stCondLst>
                                            <p:cond delay="4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9"/>
                                        </p:tgtEl>
                                      </p:cBhvr>
                                    </p:animEffect>
                                    <p:set>
                                      <p:cBhvr>
                                        <p:cTn id="50" dur="1" fill="hold">
                                          <p:stCondLst>
                                            <p:cond delay="499"/>
                                          </p:stCondLst>
                                        </p:cTn>
                                        <p:tgtEl>
                                          <p:spTgt spid="9"/>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1"/>
                                        </p:tgtEl>
                                      </p:cBhvr>
                                    </p:animEffect>
                                    <p:set>
                                      <p:cBhvr>
                                        <p:cTn id="56" dur="1" fill="hold">
                                          <p:stCondLst>
                                            <p:cond delay="499"/>
                                          </p:stCondLst>
                                        </p:cTn>
                                        <p:tgtEl>
                                          <p:spTgt spid="11"/>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2"/>
                                        </p:tgtEl>
                                      </p:cBhvr>
                                    </p:animEffect>
                                    <p:set>
                                      <p:cBhvr>
                                        <p:cTn id="59"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3952"/>
            <a:ext cx="2606139" cy="40011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smtClean="0">
                <a:latin typeface="Arial" pitchFamily="34" charset="0"/>
                <a:cs typeface="Arial" pitchFamily="34" charset="0"/>
              </a:rPr>
              <a:t>a) Hoàn cảnh lịch sử</a:t>
            </a:r>
            <a:endParaRPr lang="en-US" sz="2000">
              <a:latin typeface="Arial" pitchFamily="34" charset="0"/>
              <a:cs typeface="Arial" pitchFamily="34" charset="0"/>
            </a:endParaRPr>
          </a:p>
        </p:txBody>
      </p:sp>
      <p:sp>
        <p:nvSpPr>
          <p:cNvPr id="8" name="Rectangle 7"/>
          <p:cNvSpPr/>
          <p:nvPr/>
        </p:nvSpPr>
        <p:spPr>
          <a:xfrm>
            <a:off x="1143000" y="3076545"/>
            <a:ext cx="7162800" cy="400110"/>
          </a:xfrm>
          <a:prstGeom prst="rect">
            <a:avLst/>
          </a:prstGeom>
        </p:spPr>
        <p:txBody>
          <a:bodyPr wrap="square">
            <a:spAutoFit/>
          </a:bodyPr>
          <a:lstStyle/>
          <a:p>
            <a:r>
              <a:rPr lang="en-US" sz="2000" i="1" smtClean="0">
                <a:solidFill>
                  <a:schemeClr val="bg1"/>
                </a:solidFill>
                <a:latin typeface="Arial" pitchFamily="34" charset="0"/>
                <a:cs typeface="Arial" pitchFamily="34" charset="0"/>
              </a:rPr>
              <a:t> - Từ </a:t>
            </a:r>
            <a:r>
              <a:rPr lang="en-US" sz="2000" i="1">
                <a:solidFill>
                  <a:schemeClr val="bg1"/>
                </a:solidFill>
                <a:latin typeface="Arial" pitchFamily="34" charset="0"/>
                <a:cs typeface="Arial" pitchFamily="34" charset="0"/>
              </a:rPr>
              <a:t>thập kỷ 80, tình hình thế giới có những biến đổi sâu sắc.</a:t>
            </a:r>
            <a:endParaRPr lang="en-US" sz="2000">
              <a:solidFill>
                <a:schemeClr val="bg1"/>
              </a:solidFill>
              <a:latin typeface="Arial" pitchFamily="34" charset="0"/>
              <a:cs typeface="Arial" pitchFamily="34" charset="0"/>
            </a:endParaRPr>
          </a:p>
        </p:txBody>
      </p:sp>
      <p:sp>
        <p:nvSpPr>
          <p:cNvPr id="9" name="Rectangle 8"/>
          <p:cNvSpPr/>
          <p:nvPr/>
        </p:nvSpPr>
        <p:spPr>
          <a:xfrm>
            <a:off x="1143000" y="3490901"/>
            <a:ext cx="3766458" cy="400110"/>
          </a:xfrm>
          <a:prstGeom prst="rect">
            <a:avLst/>
          </a:prstGeom>
        </p:spPr>
        <p:txBody>
          <a:bodyPr wrap="square">
            <a:spAutoFit/>
          </a:bodyPr>
          <a:lstStyle/>
          <a:p>
            <a:r>
              <a:rPr lang="en-US" sz="2000" i="1" smtClean="0">
                <a:solidFill>
                  <a:schemeClr val="bg1"/>
                </a:solidFill>
                <a:latin typeface="Arial" pitchFamily="34" charset="0"/>
                <a:cs typeface="Arial" pitchFamily="34" charset="0"/>
              </a:rPr>
              <a:t> - Xu </a:t>
            </a:r>
            <a:r>
              <a:rPr lang="en-US" sz="2000" i="1">
                <a:solidFill>
                  <a:schemeClr val="bg1"/>
                </a:solidFill>
                <a:latin typeface="Arial" pitchFamily="34" charset="0"/>
                <a:cs typeface="Arial" pitchFamily="34" charset="0"/>
              </a:rPr>
              <a:t>thế toàn cầu và tác </a:t>
            </a:r>
            <a:r>
              <a:rPr lang="en-US" sz="2000" i="1" smtClean="0">
                <a:solidFill>
                  <a:schemeClr val="bg1"/>
                </a:solidFill>
                <a:latin typeface="Arial" pitchFamily="34" charset="0"/>
                <a:cs typeface="Arial" pitchFamily="34" charset="0"/>
              </a:rPr>
              <a:t>động. </a:t>
            </a:r>
            <a:endParaRPr lang="en-US" sz="2000">
              <a:solidFill>
                <a:schemeClr val="bg1"/>
              </a:solidFill>
              <a:latin typeface="Arial" pitchFamily="34" charset="0"/>
              <a:cs typeface="Arial" pitchFamily="34" charset="0"/>
            </a:endParaRPr>
          </a:p>
        </p:txBody>
      </p:sp>
      <p:sp>
        <p:nvSpPr>
          <p:cNvPr id="10" name="Rectangle 9"/>
          <p:cNvSpPr/>
          <p:nvPr/>
        </p:nvSpPr>
        <p:spPr>
          <a:xfrm>
            <a:off x="1143000" y="3934691"/>
            <a:ext cx="4466287" cy="400110"/>
          </a:xfrm>
          <a:prstGeom prst="rect">
            <a:avLst/>
          </a:prstGeom>
        </p:spPr>
        <p:txBody>
          <a:bodyPr wrap="none">
            <a:spAutoFit/>
          </a:bodyPr>
          <a:lstStyle/>
          <a:p>
            <a:r>
              <a:rPr lang="en-US" sz="2000" i="1" smtClean="0">
                <a:solidFill>
                  <a:schemeClr val="bg1"/>
                </a:solidFill>
                <a:latin typeface="Arial" pitchFamily="34" charset="0"/>
                <a:cs typeface="Arial" pitchFamily="34" charset="0"/>
              </a:rPr>
              <a:t> - </a:t>
            </a:r>
            <a:r>
              <a:rPr lang="en-US" sz="2000" i="1">
                <a:solidFill>
                  <a:schemeClr val="bg1"/>
                </a:solidFill>
                <a:latin typeface="Arial" pitchFamily="34" charset="0"/>
                <a:cs typeface="Arial" pitchFamily="34" charset="0"/>
              </a:rPr>
              <a:t>Khu vực Châu Á- Thái Bình Dương.</a:t>
            </a:r>
            <a:endParaRPr lang="en-US" sz="2000">
              <a:solidFill>
                <a:schemeClr val="bg1"/>
              </a:solidFill>
              <a:latin typeface="Arial" pitchFamily="34" charset="0"/>
              <a:cs typeface="Arial" pitchFamily="34" charset="0"/>
            </a:endParaRPr>
          </a:p>
        </p:txBody>
      </p:sp>
      <p:sp>
        <p:nvSpPr>
          <p:cNvPr id="11" name="Rectangle 10"/>
          <p:cNvSpPr/>
          <p:nvPr/>
        </p:nvSpPr>
        <p:spPr>
          <a:xfrm>
            <a:off x="1142010" y="4360922"/>
            <a:ext cx="4764638" cy="400110"/>
          </a:xfrm>
          <a:prstGeom prst="rect">
            <a:avLst/>
          </a:prstGeom>
        </p:spPr>
        <p:txBody>
          <a:bodyPr wrap="none">
            <a:spAutoFit/>
          </a:bodyPr>
          <a:lstStyle/>
          <a:p>
            <a:r>
              <a:rPr lang="en-US" sz="2000" smtClean="0">
                <a:solidFill>
                  <a:schemeClr val="bg1"/>
                </a:solidFill>
                <a:latin typeface="Arial" pitchFamily="34" charset="0"/>
                <a:cs typeface="Arial" pitchFamily="34" charset="0"/>
              </a:rPr>
              <a:t> - </a:t>
            </a:r>
            <a:r>
              <a:rPr lang="en-US" sz="2000">
                <a:solidFill>
                  <a:schemeClr val="bg1"/>
                </a:solidFill>
                <a:latin typeface="Arial" pitchFamily="34" charset="0"/>
                <a:cs typeface="Arial" pitchFamily="34" charset="0"/>
              </a:rPr>
              <a:t>Yêu cầu nhiệm vụ của cách mạng VN.</a:t>
            </a:r>
          </a:p>
        </p:txBody>
      </p:sp>
    </p:spTree>
    <p:extLst>
      <p:ext uri="{BB962C8B-B14F-4D97-AF65-F5344CB8AC3E}">
        <p14:creationId xmlns:p14="http://schemas.microsoft.com/office/powerpoint/2010/main" val="29328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xit" presetSubtype="32" fill="hold" grpId="1" nodeType="clickEffect">
                                  <p:stCondLst>
                                    <p:cond delay="0"/>
                                  </p:stCondLst>
                                  <p:childTnLst>
                                    <p:animEffect transition="out" filter="circle(out)">
                                      <p:cBhvr>
                                        <p:cTn id="26" dur="2000"/>
                                        <p:tgtEl>
                                          <p:spTgt spid="8"/>
                                        </p:tgtEl>
                                      </p:cBhvr>
                                    </p:animEffect>
                                    <p:set>
                                      <p:cBhvr>
                                        <p:cTn id="27" dur="1" fill="hold">
                                          <p:stCondLst>
                                            <p:cond delay="1999"/>
                                          </p:stCondLst>
                                        </p:cTn>
                                        <p:tgtEl>
                                          <p:spTgt spid="8"/>
                                        </p:tgtEl>
                                        <p:attrNameLst>
                                          <p:attrName>style.visibility</p:attrName>
                                        </p:attrNameLst>
                                      </p:cBhvr>
                                      <p:to>
                                        <p:strVal val="hidden"/>
                                      </p:to>
                                    </p:set>
                                  </p:childTnLst>
                                </p:cTn>
                              </p:par>
                              <p:par>
                                <p:cTn id="28" presetID="6" presetClass="exit" presetSubtype="32" fill="hold" grpId="1" nodeType="withEffect">
                                  <p:stCondLst>
                                    <p:cond delay="0"/>
                                  </p:stCondLst>
                                  <p:childTnLst>
                                    <p:animEffect transition="out" filter="circle(out)">
                                      <p:cBhvr>
                                        <p:cTn id="29" dur="2000"/>
                                        <p:tgtEl>
                                          <p:spTgt spid="9"/>
                                        </p:tgtEl>
                                      </p:cBhvr>
                                    </p:animEffect>
                                    <p:set>
                                      <p:cBhvr>
                                        <p:cTn id="30" dur="1" fill="hold">
                                          <p:stCondLst>
                                            <p:cond delay="1999"/>
                                          </p:stCondLst>
                                        </p:cTn>
                                        <p:tgtEl>
                                          <p:spTgt spid="9"/>
                                        </p:tgtEl>
                                        <p:attrNameLst>
                                          <p:attrName>style.visibility</p:attrName>
                                        </p:attrNameLst>
                                      </p:cBhvr>
                                      <p:to>
                                        <p:strVal val="hidden"/>
                                      </p:to>
                                    </p:set>
                                  </p:childTnLst>
                                </p:cTn>
                              </p:par>
                              <p:par>
                                <p:cTn id="31" presetID="6" presetClass="exit" presetSubtype="32" fill="hold" grpId="1" nodeType="withEffect">
                                  <p:stCondLst>
                                    <p:cond delay="0"/>
                                  </p:stCondLst>
                                  <p:childTnLst>
                                    <p:animEffect transition="out" filter="circle(out)">
                                      <p:cBhvr>
                                        <p:cTn id="32" dur="2000"/>
                                        <p:tgtEl>
                                          <p:spTgt spid="10"/>
                                        </p:tgtEl>
                                      </p:cBhvr>
                                    </p:animEffect>
                                    <p:set>
                                      <p:cBhvr>
                                        <p:cTn id="33" dur="1" fill="hold">
                                          <p:stCondLst>
                                            <p:cond delay="1999"/>
                                          </p:stCondLst>
                                        </p:cTn>
                                        <p:tgtEl>
                                          <p:spTgt spid="10"/>
                                        </p:tgtEl>
                                        <p:attrNameLst>
                                          <p:attrName>style.visibility</p:attrName>
                                        </p:attrNameLst>
                                      </p:cBhvr>
                                      <p:to>
                                        <p:strVal val="hidden"/>
                                      </p:to>
                                    </p:set>
                                  </p:childTnLst>
                                </p:cTn>
                              </p:par>
                              <p:par>
                                <p:cTn id="34" presetID="6" presetClass="exit" presetSubtype="32" fill="hold" grpId="1" nodeType="withEffect">
                                  <p:stCondLst>
                                    <p:cond delay="0"/>
                                  </p:stCondLst>
                                  <p:childTnLst>
                                    <p:animEffect transition="out" filter="circle(out)">
                                      <p:cBhvr>
                                        <p:cTn id="35" dur="2000"/>
                                        <p:tgtEl>
                                          <p:spTgt spid="11"/>
                                        </p:tgtEl>
                                      </p:cBhvr>
                                    </p:animEffect>
                                    <p:set>
                                      <p:cBhvr>
                                        <p:cTn id="36" dur="1" fill="hold">
                                          <p:stCondLst>
                                            <p:cond delay="1999"/>
                                          </p:stCondLst>
                                        </p:cTn>
                                        <p:tgtEl>
                                          <p:spTgt spid="11"/>
                                        </p:tgtEl>
                                        <p:attrNameLst>
                                          <p:attrName>style.visibility</p:attrName>
                                        </p:attrNameLst>
                                      </p:cBhvr>
                                      <p:to>
                                        <p:strVal val="hidden"/>
                                      </p:to>
                                    </p:set>
                                  </p:childTnLst>
                                </p:cTn>
                              </p:par>
                              <p:par>
                                <p:cTn id="37" presetID="6" presetClass="exit" presetSubtype="32" fill="hold" grpId="0" nodeType="withEffect">
                                  <p:stCondLst>
                                    <p:cond delay="0"/>
                                  </p:stCondLst>
                                  <p:childTnLst>
                                    <p:animEffect transition="out" filter="circle(out)">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8" grpId="1"/>
      <p:bldP spid="9" grpId="0"/>
      <p:bldP spid="9" grpId="1"/>
      <p:bldP spid="10" grpId="0"/>
      <p:bldP spid="10" grpId="1"/>
      <p:bldP spid="11" grpId="0"/>
      <p:bldP spid="11"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8" name="TextBox 7"/>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9" name="Rectangle 8"/>
          <p:cNvSpPr/>
          <p:nvPr/>
        </p:nvSpPr>
        <p:spPr>
          <a:xfrm>
            <a:off x="1676400" y="3258580"/>
            <a:ext cx="2719014" cy="400110"/>
          </a:xfrm>
          <a:prstGeom prst="rect">
            <a:avLst/>
          </a:prstGeom>
        </p:spPr>
        <p:txBody>
          <a:bodyPr wrap="none">
            <a:spAutoFit/>
          </a:bodyPr>
          <a:lstStyle/>
          <a:p>
            <a:pPr lvl="0"/>
            <a:r>
              <a:rPr lang="en-US" sz="2000" b="1" i="1">
                <a:solidFill>
                  <a:schemeClr val="bg1"/>
                </a:solidFill>
                <a:latin typeface="Arial" pitchFamily="34" charset="0"/>
                <a:cs typeface="Arial" pitchFamily="34" charset="0"/>
              </a:rPr>
              <a:t>Giai đoạn </a:t>
            </a:r>
            <a:r>
              <a:rPr lang="en-US" sz="2000" b="1" i="1" smtClean="0">
                <a:solidFill>
                  <a:schemeClr val="bg1"/>
                </a:solidFill>
                <a:latin typeface="Arial" pitchFamily="34" charset="0"/>
                <a:cs typeface="Arial" pitchFamily="34" charset="0"/>
              </a:rPr>
              <a:t>1986-1996.</a:t>
            </a:r>
            <a:endParaRPr lang="en-US" sz="2000">
              <a:solidFill>
                <a:schemeClr val="bg1"/>
              </a:solidFill>
              <a:latin typeface="Arial" pitchFamily="34" charset="0"/>
              <a:cs typeface="Arial" pitchFamily="34" charset="0"/>
            </a:endParaRPr>
          </a:p>
        </p:txBody>
      </p:sp>
      <p:sp>
        <p:nvSpPr>
          <p:cNvPr id="10" name="Rectangle 9"/>
          <p:cNvSpPr/>
          <p:nvPr/>
        </p:nvSpPr>
        <p:spPr>
          <a:xfrm>
            <a:off x="1676400" y="3810000"/>
            <a:ext cx="3094245" cy="400110"/>
          </a:xfrm>
          <a:prstGeom prst="rect">
            <a:avLst/>
          </a:prstGeom>
        </p:spPr>
        <p:txBody>
          <a:bodyPr wrap="none">
            <a:spAutoFit/>
          </a:bodyPr>
          <a:lstStyle/>
          <a:p>
            <a:pPr lvl="0" fontAlgn="base"/>
            <a:r>
              <a:rPr lang="en-US" sz="2000" b="1" i="1">
                <a:solidFill>
                  <a:schemeClr val="bg1"/>
                </a:solidFill>
                <a:latin typeface="Arial" pitchFamily="34" charset="0"/>
                <a:cs typeface="Arial" pitchFamily="34" charset="0"/>
              </a:rPr>
              <a:t>Giai đoạn 1996 đến nay.</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53376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1986-1996</a:t>
            </a:r>
            <a:endParaRPr lang="en-US"/>
          </a:p>
        </p:txBody>
      </p:sp>
      <p:sp>
        <p:nvSpPr>
          <p:cNvPr id="10" name="Rectangle 9"/>
          <p:cNvSpPr/>
          <p:nvPr/>
        </p:nvSpPr>
        <p:spPr>
          <a:xfrm>
            <a:off x="533400" y="4448794"/>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1996-nay</a:t>
            </a:r>
            <a:endParaRPr lang="en-US"/>
          </a:p>
        </p:txBody>
      </p:sp>
      <p:sp>
        <p:nvSpPr>
          <p:cNvPr id="12" name="Oval 11"/>
          <p:cNvSpPr/>
          <p:nvPr/>
        </p:nvSpPr>
        <p:spPr>
          <a:xfrm>
            <a:off x="3810000" y="4282292"/>
            <a:ext cx="2057400" cy="131890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000" smtClean="0">
                <a:latin typeface="Arial" pitchFamily="34" charset="0"/>
                <a:cs typeface="Arial" pitchFamily="34" charset="0"/>
              </a:rPr>
              <a:t>Xác lập đường lối </a:t>
            </a:r>
          </a:p>
          <a:p>
            <a:pPr algn="ctr"/>
            <a:r>
              <a:rPr lang="en-US" sz="2000" smtClean="0">
                <a:latin typeface="Arial" pitchFamily="34" charset="0"/>
                <a:cs typeface="Arial" pitchFamily="34" charset="0"/>
              </a:rPr>
              <a:t>đối ngoại</a:t>
            </a:r>
            <a:endParaRPr lang="en-US" sz="2000">
              <a:latin typeface="Arial" pitchFamily="34" charset="0"/>
              <a:cs typeface="Arial" pitchFamily="34" charset="0"/>
            </a:endParaRPr>
          </a:p>
        </p:txBody>
      </p:sp>
      <p:sp>
        <p:nvSpPr>
          <p:cNvPr id="13" name="Rectangle 12"/>
          <p:cNvSpPr/>
          <p:nvPr/>
        </p:nvSpPr>
        <p:spPr>
          <a:xfrm>
            <a:off x="2272812" y="4618578"/>
            <a:ext cx="1003788" cy="707886"/>
          </a:xfrm>
          <a:prstGeom prst="rect">
            <a:avLst/>
          </a:prstGeom>
        </p:spPr>
        <p:txBody>
          <a:bodyPr wrap="square">
            <a:spAutoFit/>
          </a:bodyPr>
          <a:lstStyle/>
          <a:p>
            <a:r>
              <a:rPr lang="en-US" sz="2000">
                <a:solidFill>
                  <a:schemeClr val="bg1"/>
                </a:solidFill>
              </a:rPr>
              <a:t>Đ</a:t>
            </a:r>
            <a:r>
              <a:rPr lang="en-US" sz="2000" smtClean="0">
                <a:solidFill>
                  <a:schemeClr val="bg1"/>
                </a:solidFill>
              </a:rPr>
              <a:t>ộc </a:t>
            </a:r>
            <a:r>
              <a:rPr lang="en-US" sz="2000">
                <a:solidFill>
                  <a:schemeClr val="bg1"/>
                </a:solidFill>
              </a:rPr>
              <a:t>lập tự chủ</a:t>
            </a:r>
          </a:p>
        </p:txBody>
      </p:sp>
      <p:sp>
        <p:nvSpPr>
          <p:cNvPr id="14" name="Rectangle 13"/>
          <p:cNvSpPr/>
          <p:nvPr/>
        </p:nvSpPr>
        <p:spPr>
          <a:xfrm>
            <a:off x="4307774" y="3462587"/>
            <a:ext cx="1120371" cy="400110"/>
          </a:xfrm>
          <a:prstGeom prst="rect">
            <a:avLst/>
          </a:prstGeom>
        </p:spPr>
        <p:txBody>
          <a:bodyPr wrap="none">
            <a:spAutoFit/>
          </a:bodyPr>
          <a:lstStyle/>
          <a:p>
            <a:r>
              <a:rPr lang="en-US" sz="2000" smtClean="0">
                <a:solidFill>
                  <a:schemeClr val="bg1"/>
                </a:solidFill>
              </a:rPr>
              <a:t>Rộng mở</a:t>
            </a:r>
            <a:endParaRPr lang="en-US" sz="2000">
              <a:solidFill>
                <a:schemeClr val="bg1"/>
              </a:solidFill>
            </a:endParaRPr>
          </a:p>
        </p:txBody>
      </p:sp>
      <p:sp>
        <p:nvSpPr>
          <p:cNvPr id="15" name="Rectangle 14"/>
          <p:cNvSpPr/>
          <p:nvPr/>
        </p:nvSpPr>
        <p:spPr>
          <a:xfrm>
            <a:off x="4029204" y="5867400"/>
            <a:ext cx="1803699" cy="400110"/>
          </a:xfrm>
          <a:prstGeom prst="rect">
            <a:avLst/>
          </a:prstGeom>
        </p:spPr>
        <p:txBody>
          <a:bodyPr wrap="none">
            <a:spAutoFit/>
          </a:bodyPr>
          <a:lstStyle/>
          <a:p>
            <a:r>
              <a:rPr lang="en-US" sz="2000">
                <a:solidFill>
                  <a:schemeClr val="bg1"/>
                </a:solidFill>
              </a:rPr>
              <a:t>Đ</a:t>
            </a:r>
            <a:r>
              <a:rPr lang="en-US" sz="2000" smtClean="0">
                <a:solidFill>
                  <a:schemeClr val="bg1"/>
                </a:solidFill>
              </a:rPr>
              <a:t>a </a:t>
            </a:r>
            <a:r>
              <a:rPr lang="en-US" sz="2000">
                <a:solidFill>
                  <a:schemeClr val="bg1"/>
                </a:solidFill>
              </a:rPr>
              <a:t>phương hoá</a:t>
            </a:r>
          </a:p>
        </p:txBody>
      </p:sp>
      <p:sp>
        <p:nvSpPr>
          <p:cNvPr id="16" name="Rectangle 15"/>
          <p:cNvSpPr/>
          <p:nvPr/>
        </p:nvSpPr>
        <p:spPr>
          <a:xfrm>
            <a:off x="6477000" y="4618578"/>
            <a:ext cx="1880751" cy="707886"/>
          </a:xfrm>
          <a:prstGeom prst="rect">
            <a:avLst/>
          </a:prstGeom>
        </p:spPr>
        <p:txBody>
          <a:bodyPr wrap="square">
            <a:spAutoFit/>
          </a:bodyPr>
          <a:lstStyle/>
          <a:p>
            <a:pPr algn="just"/>
            <a:r>
              <a:rPr lang="en-US" sz="2000">
                <a:solidFill>
                  <a:schemeClr val="bg1"/>
                </a:solidFill>
              </a:rPr>
              <a:t>Đ</a:t>
            </a:r>
            <a:r>
              <a:rPr lang="en-US" sz="2000" smtClean="0">
                <a:solidFill>
                  <a:schemeClr val="bg1"/>
                </a:solidFill>
              </a:rPr>
              <a:t>a </a:t>
            </a:r>
            <a:r>
              <a:rPr lang="en-US" sz="2000">
                <a:solidFill>
                  <a:schemeClr val="bg1"/>
                </a:solidFill>
              </a:rPr>
              <a:t>dạng hoá quan hệ quốc tế</a:t>
            </a:r>
          </a:p>
        </p:txBody>
      </p:sp>
      <p:sp>
        <p:nvSpPr>
          <p:cNvPr id="17" name="Left Arrow 16"/>
          <p:cNvSpPr/>
          <p:nvPr/>
        </p:nvSpPr>
        <p:spPr>
          <a:xfrm>
            <a:off x="3276600" y="4876800"/>
            <a:ext cx="381000" cy="15809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eft Arrow 17"/>
          <p:cNvSpPr/>
          <p:nvPr/>
        </p:nvSpPr>
        <p:spPr>
          <a:xfrm rot="5179661">
            <a:off x="4648200" y="3962400"/>
            <a:ext cx="381000" cy="15809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Left Arrow 18"/>
          <p:cNvSpPr/>
          <p:nvPr/>
        </p:nvSpPr>
        <p:spPr>
          <a:xfrm rot="10800000">
            <a:off x="6023756" y="4945825"/>
            <a:ext cx="381000" cy="15809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Left Arrow 19"/>
          <p:cNvSpPr/>
          <p:nvPr/>
        </p:nvSpPr>
        <p:spPr>
          <a:xfrm rot="16200000">
            <a:off x="4648200" y="5711164"/>
            <a:ext cx="381000" cy="15809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213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500"/>
                                        <p:tgtEl>
                                          <p:spTgt spid="20"/>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right)">
                                      <p:cBhvr>
                                        <p:cTn id="36" dur="500"/>
                                        <p:tgtEl>
                                          <p:spTgt spid="17"/>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right)">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animBg="1"/>
      <p:bldP spid="18" grpId="0" animBg="1"/>
      <p:bldP spid="19"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1986-1996</a:t>
            </a:r>
            <a:endParaRPr lang="en-US"/>
          </a:p>
        </p:txBody>
      </p:sp>
      <p:sp>
        <p:nvSpPr>
          <p:cNvPr id="9" name="Rectangle 8"/>
          <p:cNvSpPr/>
          <p:nvPr/>
        </p:nvSpPr>
        <p:spPr>
          <a:xfrm>
            <a:off x="533400" y="4448794"/>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1996-nay</a:t>
            </a:r>
            <a:endParaRPr lang="en-US"/>
          </a:p>
        </p:txBody>
      </p:sp>
      <p:sp>
        <p:nvSpPr>
          <p:cNvPr id="10" name="Rectangle 9"/>
          <p:cNvSpPr/>
          <p:nvPr/>
        </p:nvSpPr>
        <p:spPr>
          <a:xfrm>
            <a:off x="2286000" y="3216366"/>
            <a:ext cx="55626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Tháng </a:t>
            </a:r>
            <a:r>
              <a:rPr lang="en-US" sz="2000">
                <a:solidFill>
                  <a:schemeClr val="bg1"/>
                </a:solidFill>
                <a:latin typeface="Arial" pitchFamily="34" charset="0"/>
                <a:cs typeface="Arial" pitchFamily="34" charset="0"/>
              </a:rPr>
              <a:t>12/1987, lần đầu tiên Luật đầu tư nước ngoài tại VN được ban </a:t>
            </a:r>
            <a:r>
              <a:rPr lang="en-US" sz="2000" smtClean="0">
                <a:solidFill>
                  <a:schemeClr val="bg1"/>
                </a:solidFill>
                <a:latin typeface="Arial" pitchFamily="34" charset="0"/>
                <a:cs typeface="Arial" pitchFamily="34" charset="0"/>
              </a:rPr>
              <a:t>hành.</a:t>
            </a:r>
            <a:endParaRPr lang="en-US" sz="2000">
              <a:solidFill>
                <a:schemeClr val="bg1"/>
              </a:solidFill>
              <a:latin typeface="Arial" pitchFamily="34" charset="0"/>
              <a:cs typeface="Arial" pitchFamily="34" charset="0"/>
            </a:endParaRPr>
          </a:p>
        </p:txBody>
      </p:sp>
      <p:sp>
        <p:nvSpPr>
          <p:cNvPr id="11" name="Rectangle 10"/>
          <p:cNvSpPr/>
          <p:nvPr/>
        </p:nvSpPr>
        <p:spPr>
          <a:xfrm>
            <a:off x="2438400" y="5181600"/>
            <a:ext cx="5562600" cy="707886"/>
          </a:xfrm>
          <a:prstGeom prst="rect">
            <a:avLst/>
          </a:prstGeom>
        </p:spPr>
        <p:txBody>
          <a:bodyPr wrap="square">
            <a:spAutoFit/>
          </a:bodyPr>
          <a:lstStyle/>
          <a:p>
            <a:pPr algn="just"/>
            <a:r>
              <a:rPr lang="en-US" sz="2000" dirty="0" smtClean="0">
                <a:solidFill>
                  <a:schemeClr val="bg1"/>
                </a:solidFill>
                <a:latin typeface="Arial" pitchFamily="34" charset="0"/>
                <a:cs typeface="Arial" pitchFamily="34" charset="0"/>
              </a:rPr>
              <a:t>   </a:t>
            </a:r>
            <a:r>
              <a:rPr lang="en-US" sz="2000" dirty="0" err="1" smtClean="0">
                <a:solidFill>
                  <a:schemeClr val="bg1"/>
                </a:solidFill>
                <a:latin typeface="Arial" pitchFamily="34" charset="0"/>
                <a:cs typeface="Arial" pitchFamily="34" charset="0"/>
              </a:rPr>
              <a:t>Năm</a:t>
            </a:r>
            <a:r>
              <a:rPr lang="en-US" sz="2000" dirty="0" smtClean="0">
                <a:solidFill>
                  <a:schemeClr val="bg1"/>
                </a:solidFill>
                <a:latin typeface="Arial" pitchFamily="34" charset="0"/>
                <a:cs typeface="Arial" pitchFamily="34" charset="0"/>
              </a:rPr>
              <a:t> </a:t>
            </a:r>
            <a:r>
              <a:rPr lang="en-US" sz="2000" dirty="0">
                <a:solidFill>
                  <a:schemeClr val="bg1"/>
                </a:solidFill>
                <a:latin typeface="Arial" pitchFamily="34" charset="0"/>
                <a:cs typeface="Arial" pitchFamily="34" charset="0"/>
              </a:rPr>
              <a:t>1989 </a:t>
            </a:r>
            <a:r>
              <a:rPr lang="en-US" sz="2000" dirty="0" err="1">
                <a:solidFill>
                  <a:schemeClr val="bg1"/>
                </a:solidFill>
                <a:latin typeface="Arial" pitchFamily="34" charset="0"/>
                <a:cs typeface="Arial" pitchFamily="34" charset="0"/>
              </a:rPr>
              <a:t>lần</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đầu</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tiên</a:t>
            </a:r>
            <a:r>
              <a:rPr lang="en-US" sz="2000" dirty="0">
                <a:solidFill>
                  <a:schemeClr val="bg1"/>
                </a:solidFill>
                <a:latin typeface="Arial" pitchFamily="34" charset="0"/>
                <a:cs typeface="Arial" pitchFamily="34" charset="0"/>
              </a:rPr>
              <a:t> VN </a:t>
            </a:r>
            <a:r>
              <a:rPr lang="en-US" sz="2000" dirty="0" err="1">
                <a:solidFill>
                  <a:schemeClr val="bg1"/>
                </a:solidFill>
                <a:latin typeface="Arial" pitchFamily="34" charset="0"/>
                <a:cs typeface="Arial" pitchFamily="34" charset="0"/>
              </a:rPr>
              <a:t>xoá</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bỏ</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độc</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quyền</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trong</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kinh</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doanh</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xuất</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nhập</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khẩu</a:t>
            </a:r>
            <a:r>
              <a:rPr lang="en-US" sz="2000" dirty="0">
                <a:solidFill>
                  <a:schemeClr val="bg1"/>
                </a:solidFill>
                <a:latin typeface="Arial" pitchFamily="34" charset="0"/>
                <a:cs typeface="Arial" pitchFamily="34" charset="0"/>
              </a:rPr>
              <a:t>.</a:t>
            </a:r>
          </a:p>
        </p:txBody>
      </p:sp>
      <p:sp>
        <p:nvSpPr>
          <p:cNvPr id="12" name="Rectangle 11"/>
          <p:cNvSpPr/>
          <p:nvPr/>
        </p:nvSpPr>
        <p:spPr>
          <a:xfrm>
            <a:off x="2286000" y="4192338"/>
            <a:ext cx="5562600" cy="707886"/>
          </a:xfrm>
          <a:prstGeom prst="rect">
            <a:avLst/>
          </a:prstGeom>
        </p:spPr>
        <p:txBody>
          <a:bodyPr wrap="square">
            <a:spAutoFit/>
          </a:bodyPr>
          <a:lstStyle/>
          <a:p>
            <a:r>
              <a:rPr lang="en-US" sz="2000" dirty="0" smtClean="0">
                <a:solidFill>
                  <a:schemeClr val="bg1"/>
                </a:solidFill>
                <a:latin typeface="Arial" pitchFamily="34" charset="0"/>
                <a:cs typeface="Arial" pitchFamily="34" charset="0"/>
              </a:rPr>
              <a:t>   </a:t>
            </a:r>
            <a:r>
              <a:rPr lang="en-US" sz="2000" dirty="0" err="1" smtClean="0">
                <a:solidFill>
                  <a:schemeClr val="bg1"/>
                </a:solidFill>
                <a:latin typeface="Arial" pitchFamily="34" charset="0"/>
                <a:cs typeface="Arial" pitchFamily="34" charset="0"/>
              </a:rPr>
              <a:t>Tháng</a:t>
            </a:r>
            <a:r>
              <a:rPr lang="en-US" sz="2000" dirty="0" smtClean="0">
                <a:solidFill>
                  <a:schemeClr val="bg1"/>
                </a:solidFill>
                <a:latin typeface="Arial" pitchFamily="34" charset="0"/>
                <a:cs typeface="Arial" pitchFamily="34" charset="0"/>
              </a:rPr>
              <a:t> </a:t>
            </a:r>
            <a:r>
              <a:rPr lang="en-US" sz="2000" dirty="0">
                <a:solidFill>
                  <a:schemeClr val="bg1"/>
                </a:solidFill>
                <a:latin typeface="Arial" pitchFamily="34" charset="0"/>
                <a:cs typeface="Arial" pitchFamily="34" charset="0"/>
              </a:rPr>
              <a:t>5/1988 </a:t>
            </a:r>
            <a:r>
              <a:rPr lang="en-US" sz="2000" dirty="0" err="1">
                <a:solidFill>
                  <a:schemeClr val="bg1"/>
                </a:solidFill>
                <a:latin typeface="Arial" pitchFamily="34" charset="0"/>
                <a:cs typeface="Arial" pitchFamily="34" charset="0"/>
              </a:rPr>
              <a:t>Bộ</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Chính</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trị</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ra</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nghị</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quyết</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số</a:t>
            </a:r>
            <a:r>
              <a:rPr lang="en-US" sz="2000" dirty="0">
                <a:solidFill>
                  <a:schemeClr val="bg1"/>
                </a:solidFill>
                <a:latin typeface="Arial" pitchFamily="34" charset="0"/>
                <a:cs typeface="Arial" pitchFamily="34" charset="0"/>
              </a:rPr>
              <a:t> 13 </a:t>
            </a:r>
            <a:r>
              <a:rPr lang="en-US" sz="2000" dirty="0" err="1">
                <a:solidFill>
                  <a:schemeClr val="bg1"/>
                </a:solidFill>
                <a:latin typeface="Arial" pitchFamily="34" charset="0"/>
                <a:cs typeface="Arial" pitchFamily="34" charset="0"/>
              </a:rPr>
              <a:t>về</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nhiệm</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vụ</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và</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chính</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sách</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đối</a:t>
            </a:r>
            <a:r>
              <a:rPr lang="en-US" sz="2000" dirty="0">
                <a:solidFill>
                  <a:schemeClr val="bg1"/>
                </a:solidFill>
                <a:latin typeface="Arial" pitchFamily="34" charset="0"/>
                <a:cs typeface="Arial" pitchFamily="34" charset="0"/>
              </a:rPr>
              <a:t> </a:t>
            </a:r>
            <a:r>
              <a:rPr lang="en-US" sz="2000" dirty="0" err="1" smtClean="0">
                <a:solidFill>
                  <a:schemeClr val="bg1"/>
                </a:solidFill>
                <a:latin typeface="Arial" pitchFamily="34" charset="0"/>
                <a:cs typeface="Arial" pitchFamily="34" charset="0"/>
              </a:rPr>
              <a:t>ngoại</a:t>
            </a:r>
            <a:r>
              <a:rPr lang="en-US" sz="2000" dirty="0" smtClean="0">
                <a:solidFill>
                  <a:schemeClr val="bg1"/>
                </a:solidFill>
                <a:latin typeface="Arial" pitchFamily="34" charset="0"/>
                <a:cs typeface="Arial" pitchFamily="34" charset="0"/>
              </a:rPr>
              <a:t>.</a:t>
            </a:r>
            <a:endParaRPr lang="en-US" sz="2000"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94601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1986-1996</a:t>
            </a:r>
            <a:endParaRPr lang="en-US"/>
          </a:p>
        </p:txBody>
      </p:sp>
      <p:sp>
        <p:nvSpPr>
          <p:cNvPr id="9" name="Rectangle 8"/>
          <p:cNvSpPr/>
          <p:nvPr/>
        </p:nvSpPr>
        <p:spPr>
          <a:xfrm>
            <a:off x="533400" y="4448794"/>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1996-nay</a:t>
            </a:r>
            <a:endParaRPr lang="en-US"/>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3276600"/>
            <a:ext cx="3333750" cy="2542670"/>
          </a:xfrm>
          <a:prstGeom prst="rect">
            <a:avLst/>
          </a:prstGeom>
        </p:spPr>
      </p:pic>
      <p:sp>
        <p:nvSpPr>
          <p:cNvPr id="11" name="Rectangle 10"/>
          <p:cNvSpPr/>
          <p:nvPr/>
        </p:nvSpPr>
        <p:spPr>
          <a:xfrm>
            <a:off x="5562600" y="3264725"/>
            <a:ext cx="2971800" cy="2554545"/>
          </a:xfrm>
          <a:prstGeom prst="rect">
            <a:avLst/>
          </a:prstGeom>
        </p:spPr>
        <p:txBody>
          <a:bodyPr wrap="square">
            <a:spAutoFit/>
          </a:bodyPr>
          <a:lstStyle/>
          <a:p>
            <a:pPr algn="just"/>
            <a:r>
              <a:rPr lang="en-US" sz="2000">
                <a:solidFill>
                  <a:schemeClr val="bg1"/>
                </a:solidFill>
                <a:latin typeface="Arial" pitchFamily="34" charset="0"/>
                <a:cs typeface="Arial" pitchFamily="34" charset="0"/>
              </a:rPr>
              <a:t>Đ</a:t>
            </a:r>
            <a:r>
              <a:rPr lang="en-US" sz="2000" smtClean="0">
                <a:solidFill>
                  <a:schemeClr val="bg1"/>
                </a:solidFill>
                <a:latin typeface="Arial" pitchFamily="34" charset="0"/>
                <a:cs typeface="Arial" pitchFamily="34" charset="0"/>
              </a:rPr>
              <a:t>ề </a:t>
            </a:r>
            <a:r>
              <a:rPr lang="en-US" sz="2000">
                <a:solidFill>
                  <a:schemeClr val="bg1"/>
                </a:solidFill>
                <a:latin typeface="Arial" pitchFamily="34" charset="0"/>
                <a:cs typeface="Arial" pitchFamily="34" charset="0"/>
              </a:rPr>
              <a:t>ra chủ trương </a:t>
            </a:r>
            <a:r>
              <a:rPr lang="en-US" sz="2000">
                <a:solidFill>
                  <a:schemeClr val="accent2">
                    <a:lumMod val="60000"/>
                    <a:lumOff val="40000"/>
                  </a:schemeClr>
                </a:solidFill>
                <a:latin typeface="Arial" pitchFamily="34" charset="0"/>
                <a:cs typeface="Arial" pitchFamily="34" charset="0"/>
              </a:rPr>
              <a:t>“hợp tác bình đẳng cùng có lợi với tất cả các nước, không phân biệt chế độ chính trị - xã hội khác nhau trên cơ sở các nguyên tắc cùng tồn tại hoà bình”</a:t>
            </a:r>
            <a:r>
              <a:rPr lang="en-US" sz="2000">
                <a:solidFill>
                  <a:schemeClr val="bg1"/>
                </a:solidFill>
                <a:latin typeface="Arial" pitchFamily="34" charset="0"/>
                <a:cs typeface="Arial" pitchFamily="34" charset="0"/>
              </a:rPr>
              <a:t>.</a:t>
            </a:r>
          </a:p>
        </p:txBody>
      </p:sp>
    </p:spTree>
    <p:extLst>
      <p:ext uri="{BB962C8B-B14F-4D97-AF65-F5344CB8AC3E}">
        <p14:creationId xmlns:p14="http://schemas.microsoft.com/office/powerpoint/2010/main" val="280607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1986-1996</a:t>
            </a:r>
            <a:endParaRPr lang="en-US"/>
          </a:p>
        </p:txBody>
      </p:sp>
      <p:sp>
        <p:nvSpPr>
          <p:cNvPr id="9" name="Rectangle 8"/>
          <p:cNvSpPr/>
          <p:nvPr/>
        </p:nvSpPr>
        <p:spPr>
          <a:xfrm>
            <a:off x="533400" y="4448794"/>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1996-nay</a:t>
            </a:r>
            <a:endParaRPr lang="en-US"/>
          </a:p>
        </p:txBody>
      </p:sp>
      <p:sp>
        <p:nvSpPr>
          <p:cNvPr id="10" name="Rectangle 9"/>
          <p:cNvSpPr/>
          <p:nvPr/>
        </p:nvSpPr>
        <p:spPr>
          <a:xfrm>
            <a:off x="2071254" y="3275104"/>
            <a:ext cx="6082145" cy="1015663"/>
          </a:xfrm>
          <a:prstGeom prst="rect">
            <a:avLst/>
          </a:prstGeom>
        </p:spPr>
        <p:txBody>
          <a:bodyPr wrap="square">
            <a:spAutoFit/>
          </a:bodyPr>
          <a:lstStyle/>
          <a:p>
            <a:pPr algn="just" fontAlgn="base"/>
            <a:r>
              <a:rPr lang="en-US" sz="2000" smtClean="0">
                <a:solidFill>
                  <a:schemeClr val="bg1"/>
                </a:solidFill>
                <a:latin typeface="Arial" pitchFamily="34" charset="0"/>
                <a:cs typeface="Arial" pitchFamily="34" charset="0"/>
              </a:rPr>
              <a:t>  Bổ </a:t>
            </a:r>
            <a:r>
              <a:rPr lang="en-US" sz="2000">
                <a:solidFill>
                  <a:schemeClr val="bg1"/>
                </a:solidFill>
                <a:latin typeface="Arial" pitchFamily="34" charset="0"/>
                <a:cs typeface="Arial" pitchFamily="34" charset="0"/>
              </a:rPr>
              <a:t>sung và phát triển đường lối đối ngoại theo phương châm chủ động, tích cực hội nhập kinh tế quốc tế.</a:t>
            </a:r>
          </a:p>
        </p:txBody>
      </p:sp>
      <p:sp>
        <p:nvSpPr>
          <p:cNvPr id="11" name="Rectangle 10"/>
          <p:cNvSpPr/>
          <p:nvPr/>
        </p:nvSpPr>
        <p:spPr>
          <a:xfrm>
            <a:off x="2092035" y="4290767"/>
            <a:ext cx="6061363"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Đại </a:t>
            </a:r>
            <a:r>
              <a:rPr lang="en-US" sz="2000">
                <a:solidFill>
                  <a:schemeClr val="bg1"/>
                </a:solidFill>
                <a:latin typeface="Arial" pitchFamily="34" charset="0"/>
                <a:cs typeface="Arial" pitchFamily="34" charset="0"/>
              </a:rPr>
              <a:t>hội VIII của Đảng (6/1996) tiếp tục mở rộng, đẩy mạnh quan hệ kinh tế quốc tế, hợp tác nhiều mặt với các nước và xây dựng nền kinh tế </a:t>
            </a:r>
            <a:r>
              <a:rPr lang="en-US" sz="2000" smtClean="0">
                <a:solidFill>
                  <a:schemeClr val="bg1"/>
                </a:solidFill>
                <a:latin typeface="Arial" pitchFamily="34" charset="0"/>
                <a:cs typeface="Arial" pitchFamily="34" charset="0"/>
              </a:rPr>
              <a:t>mở.</a:t>
            </a:r>
            <a:endParaRPr lang="en-US" sz="2000">
              <a:solidFill>
                <a:schemeClr val="bg1"/>
              </a:solidFill>
              <a:latin typeface="Arial" pitchFamily="34" charset="0"/>
              <a:cs typeface="Arial" pitchFamily="34" charset="0"/>
            </a:endParaRPr>
          </a:p>
        </p:txBody>
      </p:sp>
      <p:sp>
        <p:nvSpPr>
          <p:cNvPr id="12" name="TextBox 11"/>
          <p:cNvSpPr txBox="1"/>
          <p:nvPr/>
        </p:nvSpPr>
        <p:spPr>
          <a:xfrm>
            <a:off x="2071254" y="5294308"/>
            <a:ext cx="6082144" cy="1323439"/>
          </a:xfrm>
          <a:prstGeom prst="rect">
            <a:avLst/>
          </a:prstGeom>
          <a:noFill/>
        </p:spPr>
        <p:txBody>
          <a:bodyPr wrap="square" rtlCol="0">
            <a:spAutoFit/>
          </a:bodyPr>
          <a:lstStyle/>
          <a:p>
            <a:pPr algn="just" fontAlgn="base"/>
            <a:r>
              <a:rPr lang="en-US" sz="2000" smtClean="0">
                <a:solidFill>
                  <a:schemeClr val="bg1"/>
                </a:solidFill>
                <a:latin typeface="Arial" pitchFamily="34" charset="0"/>
                <a:cs typeface="Arial" pitchFamily="34" charset="0"/>
              </a:rPr>
              <a:t>  Tháng </a:t>
            </a:r>
            <a:r>
              <a:rPr lang="en-US" sz="2000">
                <a:solidFill>
                  <a:schemeClr val="bg1"/>
                </a:solidFill>
                <a:latin typeface="Arial" pitchFamily="34" charset="0"/>
                <a:cs typeface="Arial" pitchFamily="34" charset="0"/>
              </a:rPr>
              <a:t>11/2001 Bộ Chính trị ra nghị quyết 07 về hội nhập kinh tế quốc tế với </a:t>
            </a:r>
            <a:r>
              <a:rPr lang="en-US" sz="2000">
                <a:solidFill>
                  <a:schemeClr val="accent6">
                    <a:lumMod val="60000"/>
                    <a:lumOff val="40000"/>
                  </a:schemeClr>
                </a:solidFill>
                <a:latin typeface="Arial" pitchFamily="34" charset="0"/>
                <a:cs typeface="Arial" pitchFamily="34" charset="0"/>
              </a:rPr>
              <a:t>9 nhiệm vụ</a:t>
            </a:r>
            <a:r>
              <a:rPr lang="en-US" sz="2000">
                <a:solidFill>
                  <a:schemeClr val="bg1"/>
                </a:solidFill>
                <a:latin typeface="Arial" pitchFamily="34" charset="0"/>
                <a:cs typeface="Arial" pitchFamily="34" charset="0"/>
              </a:rPr>
              <a:t> và </a:t>
            </a:r>
            <a:r>
              <a:rPr lang="en-US" sz="2000">
                <a:solidFill>
                  <a:schemeClr val="tx2">
                    <a:lumMod val="60000"/>
                    <a:lumOff val="40000"/>
                  </a:schemeClr>
                </a:solidFill>
                <a:latin typeface="Arial" pitchFamily="34" charset="0"/>
                <a:cs typeface="Arial" pitchFamily="34" charset="0"/>
              </a:rPr>
              <a:t>6 phương pháp</a:t>
            </a:r>
            <a:r>
              <a:rPr lang="en-US" sz="2000">
                <a:solidFill>
                  <a:schemeClr val="bg1"/>
                </a:solidFill>
                <a:latin typeface="Arial" pitchFamily="34" charset="0"/>
                <a:cs typeface="Arial" pitchFamily="34" charset="0"/>
              </a:rPr>
              <a:t> tổ chức hội </a:t>
            </a:r>
            <a:r>
              <a:rPr lang="en-US" sz="2000" smtClean="0">
                <a:solidFill>
                  <a:schemeClr val="bg1"/>
                </a:solidFill>
                <a:latin typeface="Arial" pitchFamily="34" charset="0"/>
                <a:cs typeface="Arial" pitchFamily="34" charset="0"/>
              </a:rPr>
              <a:t>nhập.</a:t>
            </a:r>
            <a:endParaRPr lang="en-US" sz="2000">
              <a:solidFill>
                <a:schemeClr val="bg1"/>
              </a:solidFill>
              <a:latin typeface="Arial" pitchFamily="34" charset="0"/>
              <a:cs typeface="Arial" pitchFamily="34" charset="0"/>
            </a:endParaRPr>
          </a:p>
          <a:p>
            <a:pPr algn="just"/>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90130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1986-1996</a:t>
            </a:r>
            <a:endParaRPr lang="en-US"/>
          </a:p>
        </p:txBody>
      </p:sp>
      <p:sp>
        <p:nvSpPr>
          <p:cNvPr id="9" name="Rectangle 8"/>
          <p:cNvSpPr/>
          <p:nvPr/>
        </p:nvSpPr>
        <p:spPr>
          <a:xfrm>
            <a:off x="533400" y="4448794"/>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1996-nay</a:t>
            </a:r>
            <a:endParaRPr lang="en-US"/>
          </a:p>
        </p:txBody>
      </p:sp>
      <p:sp>
        <p:nvSpPr>
          <p:cNvPr id="10" name="Rectangle 9"/>
          <p:cNvSpPr/>
          <p:nvPr/>
        </p:nvSpPr>
        <p:spPr>
          <a:xfrm>
            <a:off x="2133600" y="3137562"/>
            <a:ext cx="6096000" cy="1323439"/>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Ngày </a:t>
            </a:r>
            <a:r>
              <a:rPr lang="en-US" sz="2000">
                <a:solidFill>
                  <a:schemeClr val="bg1"/>
                </a:solidFill>
                <a:latin typeface="Arial" pitchFamily="34" charset="0"/>
                <a:cs typeface="Arial" pitchFamily="34" charset="0"/>
              </a:rPr>
              <a:t>5/1/2004 Hội nghị lần thứ 9 nhấn mạnh chuẩn bị tốt các điều kiện trong nước để sớm ra nhập WTO Và kiên quyết đấu tranh với các lợi ích cục bộ kìm hãm quá trình hội nhập.</a:t>
            </a:r>
          </a:p>
        </p:txBody>
      </p:sp>
      <p:sp>
        <p:nvSpPr>
          <p:cNvPr id="11" name="Rectangle 10"/>
          <p:cNvSpPr/>
          <p:nvPr/>
        </p:nvSpPr>
        <p:spPr>
          <a:xfrm>
            <a:off x="2133600" y="4411932"/>
            <a:ext cx="6096000" cy="707886"/>
          </a:xfrm>
          <a:prstGeom prst="rect">
            <a:avLst/>
          </a:prstGeom>
        </p:spPr>
        <p:txBody>
          <a:bodyPr wrap="square">
            <a:spAutoFit/>
          </a:bodyPr>
          <a:lstStyle/>
          <a:p>
            <a:pPr fontAlgn="base"/>
            <a:r>
              <a:rPr lang="en-US" sz="2000" smtClean="0">
                <a:latin typeface="Arial" pitchFamily="34" charset="0"/>
                <a:cs typeface="Arial" pitchFamily="34" charset="0"/>
              </a:rPr>
              <a:t>  </a:t>
            </a:r>
            <a:r>
              <a:rPr lang="en-US" sz="2000" smtClean="0">
                <a:solidFill>
                  <a:schemeClr val="bg1"/>
                </a:solidFill>
                <a:latin typeface="Arial" pitchFamily="34" charset="0"/>
                <a:cs typeface="Arial" pitchFamily="34" charset="0"/>
              </a:rPr>
              <a:t>Đại </a:t>
            </a:r>
            <a:r>
              <a:rPr lang="en-US" sz="2000">
                <a:solidFill>
                  <a:schemeClr val="bg1"/>
                </a:solidFill>
                <a:latin typeface="Arial" pitchFamily="34" charset="0"/>
                <a:cs typeface="Arial" pitchFamily="34" charset="0"/>
              </a:rPr>
              <a:t>hội Đại biểu toàn quốc lần thứ X (4/2006) tiếp tục thực hiện quan điểm:</a:t>
            </a:r>
          </a:p>
        </p:txBody>
      </p:sp>
      <p:sp>
        <p:nvSpPr>
          <p:cNvPr id="12" name="Rectangle 11"/>
          <p:cNvSpPr/>
          <p:nvPr/>
        </p:nvSpPr>
        <p:spPr>
          <a:xfrm>
            <a:off x="2286000" y="5134064"/>
            <a:ext cx="1367682" cy="400110"/>
          </a:xfrm>
          <a:prstGeom prst="rect">
            <a:avLst/>
          </a:prstGeom>
        </p:spPr>
        <p:txBody>
          <a:bodyPr wrap="none">
            <a:spAutoFit/>
          </a:bodyPr>
          <a:lstStyle/>
          <a:p>
            <a:r>
              <a:rPr lang="en-US" sz="2000">
                <a:solidFill>
                  <a:schemeClr val="accent3"/>
                </a:solidFill>
                <a:latin typeface="Arial" pitchFamily="34" charset="0"/>
                <a:cs typeface="Arial" pitchFamily="34" charset="0"/>
              </a:rPr>
              <a:t>Chủ động </a:t>
            </a:r>
          </a:p>
        </p:txBody>
      </p:sp>
      <p:sp>
        <p:nvSpPr>
          <p:cNvPr id="13" name="Rectangle 12"/>
          <p:cNvSpPr/>
          <p:nvPr/>
        </p:nvSpPr>
        <p:spPr>
          <a:xfrm>
            <a:off x="2349318" y="5623358"/>
            <a:ext cx="1252266" cy="400110"/>
          </a:xfrm>
          <a:prstGeom prst="rect">
            <a:avLst/>
          </a:prstGeom>
        </p:spPr>
        <p:txBody>
          <a:bodyPr wrap="none">
            <a:spAutoFit/>
          </a:bodyPr>
          <a:lstStyle/>
          <a:p>
            <a:r>
              <a:rPr lang="en-US" sz="2000">
                <a:solidFill>
                  <a:schemeClr val="accent3"/>
                </a:solidFill>
                <a:latin typeface="Arial" pitchFamily="34" charset="0"/>
                <a:cs typeface="Arial" pitchFamily="34" charset="0"/>
              </a:rPr>
              <a:t>Tích cực </a:t>
            </a:r>
          </a:p>
        </p:txBody>
      </p:sp>
      <p:sp>
        <p:nvSpPr>
          <p:cNvPr id="14" name="Right Arrow 13"/>
          <p:cNvSpPr/>
          <p:nvPr/>
        </p:nvSpPr>
        <p:spPr>
          <a:xfrm>
            <a:off x="3653682" y="5234091"/>
            <a:ext cx="613518" cy="2000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Arrow 14"/>
          <p:cNvSpPr/>
          <p:nvPr/>
        </p:nvSpPr>
        <p:spPr>
          <a:xfrm rot="19073651">
            <a:off x="3572115" y="5562709"/>
            <a:ext cx="724554" cy="1909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4278580" y="5119818"/>
            <a:ext cx="2975495" cy="400110"/>
          </a:xfrm>
          <a:prstGeom prst="rect">
            <a:avLst/>
          </a:prstGeom>
        </p:spPr>
        <p:txBody>
          <a:bodyPr wrap="none">
            <a:spAutoFit/>
          </a:bodyPr>
          <a:lstStyle/>
          <a:p>
            <a:r>
              <a:rPr lang="en-US" sz="2000">
                <a:solidFill>
                  <a:schemeClr val="accent2">
                    <a:lumMod val="60000"/>
                    <a:lumOff val="40000"/>
                  </a:schemeClr>
                </a:solidFill>
                <a:latin typeface="Arial" pitchFamily="34" charset="0"/>
                <a:cs typeface="Arial" pitchFamily="34" charset="0"/>
              </a:rPr>
              <a:t>hội nhập kinh tế quốc tế </a:t>
            </a:r>
          </a:p>
        </p:txBody>
      </p:sp>
    </p:spTree>
    <p:extLst>
      <p:ext uri="{BB962C8B-B14F-4D97-AF65-F5344CB8AC3E}">
        <p14:creationId xmlns:p14="http://schemas.microsoft.com/office/powerpoint/2010/main" val="11999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1. Hoàn </a:t>
            </a:r>
            <a:r>
              <a:rPr lang="en-US" sz="2000" b="1"/>
              <a:t>cảnh lịch sử và quá trình hình thành đường lối.</a:t>
            </a:r>
            <a:endParaRPr lang="en-US" sz="2000"/>
          </a:p>
        </p:txBody>
      </p:sp>
      <p:sp>
        <p:nvSpPr>
          <p:cNvPr id="7" name="TextBox 6"/>
          <p:cNvSpPr txBox="1"/>
          <p:nvPr/>
        </p:nvSpPr>
        <p:spPr>
          <a:xfrm>
            <a:off x="1338943" y="2619997"/>
            <a:ext cx="5879275" cy="400110"/>
          </a:xfrm>
          <a:prstGeom prst="rect">
            <a:avLst/>
          </a:prstGeom>
          <a:solidFill>
            <a:srgbClr val="FFFF00"/>
          </a:solidFill>
          <a:scene3d>
            <a:camera prst="orthographicFront">
              <a:rot lat="0" lon="0" rev="0"/>
            </a:camera>
            <a:lightRig rig="threePt" dir="t">
              <a:rot lat="0" lon="0" rev="1200000"/>
            </a:lightRig>
          </a:scene3d>
          <a:sp3d>
            <a:bevelT w="63500" h="25400" prst="divot"/>
          </a:sp3d>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2000">
                <a:solidFill>
                  <a:schemeClr val="tx1"/>
                </a:solidFill>
                <a:latin typeface="Arial" pitchFamily="34" charset="0"/>
                <a:cs typeface="Arial" pitchFamily="34" charset="0"/>
              </a:rPr>
              <a:t>b</a:t>
            </a:r>
            <a:r>
              <a:rPr lang="en-US" sz="2000" smtClean="0">
                <a:solidFill>
                  <a:schemeClr val="tx1"/>
                </a:solidFill>
                <a:latin typeface="Arial" pitchFamily="34" charset="0"/>
                <a:cs typeface="Arial" pitchFamily="34" charset="0"/>
              </a:rPr>
              <a:t>) Các giai đoạn hình thành, phát triển đường lối</a:t>
            </a:r>
            <a:endParaRPr lang="en-US" sz="2000">
              <a:solidFill>
                <a:schemeClr val="tx1"/>
              </a:solidFill>
              <a:latin typeface="Arial" pitchFamily="34" charset="0"/>
              <a:cs typeface="Arial" pitchFamily="34" charset="0"/>
            </a:endParaRPr>
          </a:p>
        </p:txBody>
      </p:sp>
      <p:sp>
        <p:nvSpPr>
          <p:cNvPr id="8" name="Rectangle 7"/>
          <p:cNvSpPr/>
          <p:nvPr/>
        </p:nvSpPr>
        <p:spPr>
          <a:xfrm>
            <a:off x="533400" y="3276600"/>
            <a:ext cx="1219200" cy="117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Giai đoạn 1986-1996</a:t>
            </a:r>
            <a:endParaRPr lang="en-US"/>
          </a:p>
        </p:txBody>
      </p:sp>
      <p:sp>
        <p:nvSpPr>
          <p:cNvPr id="9" name="Rectangle 8"/>
          <p:cNvSpPr/>
          <p:nvPr/>
        </p:nvSpPr>
        <p:spPr>
          <a:xfrm>
            <a:off x="533400" y="4448794"/>
            <a:ext cx="1219200" cy="117219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mtClean="0"/>
              <a:t>Giai đoạn 1996-nay</a:t>
            </a:r>
            <a:endParaRPr lang="en-US"/>
          </a:p>
        </p:txBody>
      </p:sp>
      <p:sp>
        <p:nvSpPr>
          <p:cNvPr id="10" name="Rectangle 9"/>
          <p:cNvSpPr/>
          <p:nvPr/>
        </p:nvSpPr>
        <p:spPr>
          <a:xfrm>
            <a:off x="2255322" y="3271376"/>
            <a:ext cx="5593278" cy="2554545"/>
          </a:xfrm>
          <a:prstGeom prst="rect">
            <a:avLst/>
          </a:prstGeom>
        </p:spPr>
        <p:txBody>
          <a:bodyPr wrap="square">
            <a:spAutoFit/>
          </a:bodyPr>
          <a:lstStyle/>
          <a:p>
            <a:pPr algn="just" fontAlgn="base"/>
            <a:r>
              <a:rPr lang="en-US" sz="2000" smtClean="0">
                <a:solidFill>
                  <a:schemeClr val="bg1"/>
                </a:solidFill>
                <a:latin typeface="Arial" pitchFamily="34" charset="0"/>
                <a:cs typeface="Arial" pitchFamily="34" charset="0"/>
              </a:rPr>
              <a:t>  =&gt; </a:t>
            </a:r>
            <a:r>
              <a:rPr lang="en-US" sz="2000" smtClean="0">
                <a:solidFill>
                  <a:schemeClr val="accent2">
                    <a:lumMod val="60000"/>
                    <a:lumOff val="40000"/>
                  </a:schemeClr>
                </a:solidFill>
                <a:latin typeface="Arial" pitchFamily="34" charset="0"/>
                <a:cs typeface="Arial" pitchFamily="34" charset="0"/>
              </a:rPr>
              <a:t>Nền </a:t>
            </a:r>
            <a:r>
              <a:rPr lang="en-US" sz="2000">
                <a:solidFill>
                  <a:schemeClr val="accent2">
                    <a:lumMod val="60000"/>
                    <a:lumOff val="40000"/>
                  </a:schemeClr>
                </a:solidFill>
                <a:latin typeface="Arial" pitchFamily="34" charset="0"/>
                <a:cs typeface="Arial" pitchFamily="34" charset="0"/>
              </a:rPr>
              <a:t>kinh tế VN sau 10 năm đổi mới (1986-1996) đến Đại hội X (4/2006) đã có bước phát triển đồng thời Đảng ta đã nhận thức được trong quan hệ kinh tế quốc tế diễn ra một cách đồng bộ. Hình thành đường lối đối ngoại độc lập tự chủ, hoà bình, hợp tác phát triển, chính sách đối ngoại rộng mở, đa phương hoá, đa dạng hoá các quan hệ kinh tế quốc tế.</a:t>
            </a:r>
          </a:p>
        </p:txBody>
      </p:sp>
    </p:spTree>
    <p:extLst>
      <p:ext uri="{BB962C8B-B14F-4D97-AF65-F5344CB8AC3E}">
        <p14:creationId xmlns:p14="http://schemas.microsoft.com/office/powerpoint/2010/main" val="299926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0" presetClass="exit" presetSubtype="0" fill="hold" grpId="0"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par>
                                <p:cTn id="19" presetID="10" presetClass="exit" presetSubtype="0" fill="hold" grpId="0" nodeType="with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500"/>
                                        <p:tgtEl>
                                          <p:spTgt spid="9"/>
                                        </p:tgtEl>
                                      </p:cBhvr>
                                    </p:animEffect>
                                    <p:set>
                                      <p:cBhvr>
                                        <p:cTn id="24"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0"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336964" y="2600235"/>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latin typeface="Arial" pitchFamily="34" charset="0"/>
                <a:cs typeface="Arial" pitchFamily="34" charset="0"/>
              </a:rPr>
              <a:t>a) Mục </a:t>
            </a:r>
            <a:r>
              <a:rPr lang="en-US" sz="2000">
                <a:latin typeface="Arial" pitchFamily="34" charset="0"/>
                <a:cs typeface="Arial" pitchFamily="34" charset="0"/>
              </a:rPr>
              <a:t>tiêu, nhiệm vụ và tư tưởng chỉ đạo</a:t>
            </a:r>
          </a:p>
        </p:txBody>
      </p:sp>
      <p:sp>
        <p:nvSpPr>
          <p:cNvPr id="10" name="Rectangle 9"/>
          <p:cNvSpPr/>
          <p:nvPr/>
        </p:nvSpPr>
        <p:spPr>
          <a:xfrm>
            <a:off x="1336964" y="3124200"/>
            <a:ext cx="6511636" cy="1631216"/>
          </a:xfrm>
          <a:prstGeom prst="rect">
            <a:avLst/>
          </a:prstGeom>
        </p:spPr>
        <p:txBody>
          <a:bodyPr wrap="square">
            <a:spAutoFit/>
          </a:bodyPr>
          <a:lstStyle/>
          <a:p>
            <a:pPr algn="just"/>
            <a:r>
              <a:rPr lang="en-US" sz="2000" i="1" smtClean="0">
                <a:solidFill>
                  <a:schemeClr val="bg1"/>
                </a:solidFill>
                <a:latin typeface="Arial" pitchFamily="34" charset="0"/>
                <a:cs typeface="Arial" pitchFamily="34" charset="0"/>
              </a:rPr>
              <a:t>  </a:t>
            </a:r>
            <a:r>
              <a:rPr lang="en-US" sz="2000" i="1" smtClean="0">
                <a:solidFill>
                  <a:schemeClr val="accent2">
                    <a:lumMod val="60000"/>
                    <a:lumOff val="40000"/>
                  </a:schemeClr>
                </a:solidFill>
                <a:latin typeface="Arial" pitchFamily="34" charset="0"/>
                <a:cs typeface="Arial" pitchFamily="34" charset="0"/>
              </a:rPr>
              <a:t>Về </a:t>
            </a:r>
            <a:r>
              <a:rPr lang="en-US" sz="2000" i="1">
                <a:solidFill>
                  <a:schemeClr val="accent2">
                    <a:lumMod val="60000"/>
                    <a:lumOff val="40000"/>
                  </a:schemeClr>
                </a:solidFill>
                <a:latin typeface="Arial" pitchFamily="34" charset="0"/>
                <a:cs typeface="Arial" pitchFamily="34" charset="0"/>
              </a:rPr>
              <a:t>cơ hội</a:t>
            </a:r>
            <a:r>
              <a:rPr lang="en-US" sz="2000" i="1">
                <a:solidFill>
                  <a:schemeClr val="bg1"/>
                </a:solidFill>
                <a:latin typeface="Arial" pitchFamily="34" charset="0"/>
                <a:cs typeface="Arial" pitchFamily="34" charset="0"/>
              </a:rPr>
              <a:t>:</a:t>
            </a:r>
            <a:r>
              <a:rPr lang="en-US" sz="2000">
                <a:solidFill>
                  <a:schemeClr val="bg1"/>
                </a:solidFill>
                <a:latin typeface="Arial" pitchFamily="34" charset="0"/>
                <a:cs typeface="Arial" pitchFamily="34" charset="0"/>
              </a:rPr>
              <a:t> Xu thế hoà bình, hợp tác phát triển và xu thế toàn cầu hóa kinh tế. Thắng lợi của sự nghiệp đổi mới đã nâng cao thế và lực của nước ta trên trường quốc tế, tạo tiền đề mới cho quan hệ đối ngoại, hội nhập kinh tế quốc tế</a:t>
            </a:r>
            <a:r>
              <a:rPr lang="en-US" sz="2000" smtClean="0">
                <a:solidFill>
                  <a:schemeClr val="bg1"/>
                </a:solidFill>
                <a:latin typeface="Arial" pitchFamily="34" charset="0"/>
                <a:cs typeface="Arial" pitchFamily="34" charset="0"/>
              </a:rPr>
              <a:t>.</a:t>
            </a:r>
            <a:endParaRPr lang="en-US" sz="2000">
              <a:solidFill>
                <a:schemeClr val="bg1"/>
              </a:solidFill>
              <a:latin typeface="Arial" pitchFamily="34" charset="0"/>
              <a:cs typeface="Arial" pitchFamily="34" charset="0"/>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200" y="4941124"/>
            <a:ext cx="1519637" cy="1519637"/>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4800" y="4912425"/>
            <a:ext cx="2743200" cy="1519637"/>
          </a:xfrm>
          <a:prstGeom prst="rect">
            <a:avLst/>
          </a:prstGeom>
        </p:spPr>
      </p:pic>
    </p:spTree>
    <p:extLst>
      <p:ext uri="{BB962C8B-B14F-4D97-AF65-F5344CB8AC3E}">
        <p14:creationId xmlns:p14="http://schemas.microsoft.com/office/powerpoint/2010/main" val="297323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336964" y="2600235"/>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latin typeface="Arial" pitchFamily="34" charset="0"/>
                <a:cs typeface="Arial" pitchFamily="34" charset="0"/>
              </a:rPr>
              <a:t>a) Mục </a:t>
            </a:r>
            <a:r>
              <a:rPr lang="en-US" sz="2000">
                <a:latin typeface="Arial" pitchFamily="34" charset="0"/>
                <a:cs typeface="Arial" pitchFamily="34" charset="0"/>
              </a:rPr>
              <a:t>tiêu, nhiệm vụ và tư tưởng chỉ đạo</a:t>
            </a:r>
          </a:p>
        </p:txBody>
      </p:sp>
      <p:sp>
        <p:nvSpPr>
          <p:cNvPr id="9" name="Rectangle 8"/>
          <p:cNvSpPr/>
          <p:nvPr/>
        </p:nvSpPr>
        <p:spPr>
          <a:xfrm>
            <a:off x="1752600" y="3063266"/>
            <a:ext cx="1911101" cy="400110"/>
          </a:xfrm>
          <a:prstGeom prst="rect">
            <a:avLst/>
          </a:prstGeom>
        </p:spPr>
        <p:txBody>
          <a:bodyPr wrap="none">
            <a:spAutoFit/>
          </a:bodyPr>
          <a:lstStyle/>
          <a:p>
            <a:r>
              <a:rPr lang="en-US" sz="2000" i="1">
                <a:solidFill>
                  <a:schemeClr val="accent2">
                    <a:lumMod val="60000"/>
                    <a:lumOff val="40000"/>
                  </a:schemeClr>
                </a:solidFill>
                <a:latin typeface="Arial" pitchFamily="34" charset="0"/>
                <a:cs typeface="Arial" pitchFamily="34" charset="0"/>
              </a:rPr>
              <a:t>Về thách thức:</a:t>
            </a:r>
            <a:r>
              <a:rPr lang="en-US" sz="2000">
                <a:solidFill>
                  <a:schemeClr val="accent2">
                    <a:lumMod val="60000"/>
                    <a:lumOff val="40000"/>
                  </a:schemeClr>
                </a:solidFill>
                <a:latin typeface="Arial" pitchFamily="34" charset="0"/>
                <a:cs typeface="Arial" pitchFamily="34" charset="0"/>
              </a:rPr>
              <a:t> </a:t>
            </a:r>
          </a:p>
        </p:txBody>
      </p:sp>
      <p:sp>
        <p:nvSpPr>
          <p:cNvPr id="10" name="Rectangle 9"/>
          <p:cNvSpPr/>
          <p:nvPr/>
        </p:nvSpPr>
        <p:spPr>
          <a:xfrm>
            <a:off x="1447800" y="3463376"/>
            <a:ext cx="6553200"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 Những </a:t>
            </a:r>
            <a:r>
              <a:rPr lang="en-US" sz="2000">
                <a:solidFill>
                  <a:schemeClr val="bg1"/>
                </a:solidFill>
                <a:latin typeface="Arial" pitchFamily="34" charset="0"/>
                <a:cs typeface="Arial" pitchFamily="34" charset="0"/>
              </a:rPr>
              <a:t>vấn đề toàn cầu như phân hoá giàu nghèo, dịch bệnh, tội phạm xuyên quốc gia…gây tác động bất lợi đối với nước ta.</a:t>
            </a:r>
          </a:p>
        </p:txBody>
      </p:sp>
      <p:sp>
        <p:nvSpPr>
          <p:cNvPr id="11" name="Rectangle 10"/>
          <p:cNvSpPr/>
          <p:nvPr/>
        </p:nvSpPr>
        <p:spPr>
          <a:xfrm>
            <a:off x="1524000" y="4482008"/>
            <a:ext cx="6477000" cy="1938992"/>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 Nền </a:t>
            </a:r>
            <a:r>
              <a:rPr lang="en-US" sz="2000">
                <a:solidFill>
                  <a:schemeClr val="bg1"/>
                </a:solidFill>
                <a:latin typeface="Arial" pitchFamily="34" charset="0"/>
                <a:cs typeface="Arial" pitchFamily="34" charset="0"/>
              </a:rPr>
              <a:t>kinh tế Việt Nam phải chịu sức ép cạnh tranh gay gắt trên cả ba cấp độ: sản phẩm, doanh nghiệp và quốc gia; những biến động trên thị trường quốc tế sẽ tác động nhanh và mạnh hơn đến thị trường trong nước, tiềm ẩn nguy cơ gây rối loạn, thậm chí khủng hoảng kinh tế - tài chính.</a:t>
            </a:r>
          </a:p>
        </p:txBody>
      </p:sp>
    </p:spTree>
    <p:extLst>
      <p:ext uri="{BB962C8B-B14F-4D97-AF65-F5344CB8AC3E}">
        <p14:creationId xmlns:p14="http://schemas.microsoft.com/office/powerpoint/2010/main" val="1688015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7" name="TextBox 6"/>
          <p:cNvSpPr txBox="1"/>
          <p:nvPr/>
        </p:nvSpPr>
        <p:spPr>
          <a:xfrm>
            <a:off x="1336964" y="2600235"/>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latin typeface="Arial" pitchFamily="34" charset="0"/>
                <a:cs typeface="Arial" pitchFamily="34" charset="0"/>
              </a:rPr>
              <a:t>a) Mục </a:t>
            </a:r>
            <a:r>
              <a:rPr lang="en-US" sz="2000">
                <a:latin typeface="Arial" pitchFamily="34" charset="0"/>
                <a:cs typeface="Arial" pitchFamily="34" charset="0"/>
              </a:rPr>
              <a:t>tiêu, nhiệm vụ và tư tưởng chỉ đạo</a:t>
            </a:r>
          </a:p>
        </p:txBody>
      </p:sp>
      <p:sp>
        <p:nvSpPr>
          <p:cNvPr id="3" name="Rectangle 2"/>
          <p:cNvSpPr/>
          <p:nvPr/>
        </p:nvSpPr>
        <p:spPr>
          <a:xfrm>
            <a:off x="808186" y="4479682"/>
            <a:ext cx="1249214" cy="101566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sz="2000" smtClean="0">
                <a:solidFill>
                  <a:schemeClr val="tx1"/>
                </a:solidFill>
                <a:latin typeface="Arial" pitchFamily="34" charset="0"/>
                <a:cs typeface="Arial" pitchFamily="34" charset="0"/>
              </a:rPr>
              <a:t>hội nhập  </a:t>
            </a:r>
            <a:r>
              <a:rPr lang="en-US" sz="2000">
                <a:solidFill>
                  <a:schemeClr val="tx1"/>
                </a:solidFill>
                <a:latin typeface="Arial" pitchFamily="34" charset="0"/>
                <a:cs typeface="Arial" pitchFamily="34" charset="0"/>
              </a:rPr>
              <a:t>kinh tế quốc tế </a:t>
            </a:r>
          </a:p>
        </p:txBody>
      </p:sp>
      <p:sp>
        <p:nvSpPr>
          <p:cNvPr id="10" name="Rectangle 9"/>
          <p:cNvSpPr/>
          <p:nvPr/>
        </p:nvSpPr>
        <p:spPr>
          <a:xfrm>
            <a:off x="1752600" y="3063266"/>
            <a:ext cx="2475358" cy="400110"/>
          </a:xfrm>
          <a:prstGeom prst="rect">
            <a:avLst/>
          </a:prstGeom>
        </p:spPr>
        <p:txBody>
          <a:bodyPr wrap="none">
            <a:spAutoFit/>
          </a:bodyPr>
          <a:lstStyle/>
          <a:p>
            <a:r>
              <a:rPr lang="en-US" sz="2000" i="1" smtClean="0">
                <a:solidFill>
                  <a:schemeClr val="accent2">
                    <a:lumMod val="60000"/>
                    <a:lumOff val="40000"/>
                  </a:schemeClr>
                </a:solidFill>
                <a:latin typeface="Arial" pitchFamily="34" charset="0"/>
                <a:cs typeface="Arial" pitchFamily="34" charset="0"/>
              </a:rPr>
              <a:t>Mục tiêu, nhiệm vụ:</a:t>
            </a:r>
            <a:r>
              <a:rPr lang="en-US" sz="2000" smtClean="0">
                <a:solidFill>
                  <a:schemeClr val="accent2">
                    <a:lumMod val="60000"/>
                    <a:lumOff val="40000"/>
                  </a:schemeClr>
                </a:solidFill>
                <a:latin typeface="Arial" pitchFamily="34" charset="0"/>
                <a:cs typeface="Arial" pitchFamily="34" charset="0"/>
              </a:rPr>
              <a:t> </a:t>
            </a:r>
            <a:endParaRPr lang="en-US" sz="2000">
              <a:solidFill>
                <a:schemeClr val="accent2">
                  <a:lumMod val="60000"/>
                  <a:lumOff val="40000"/>
                </a:schemeClr>
              </a:solidFill>
              <a:latin typeface="Arial" pitchFamily="34" charset="0"/>
              <a:cs typeface="Arial" pitchFamily="34" charset="0"/>
            </a:endParaRPr>
          </a:p>
        </p:txBody>
      </p:sp>
      <p:sp>
        <p:nvSpPr>
          <p:cNvPr id="2" name="Rectangle 1"/>
          <p:cNvSpPr/>
          <p:nvPr/>
        </p:nvSpPr>
        <p:spPr>
          <a:xfrm>
            <a:off x="793342" y="3714997"/>
            <a:ext cx="1295400" cy="70788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a:latin typeface="Arial" pitchFamily="34" charset="0"/>
                <a:cs typeface="Arial" pitchFamily="34" charset="0"/>
              </a:rPr>
              <a:t>Mở rộng đối ngoại </a:t>
            </a:r>
          </a:p>
        </p:txBody>
      </p:sp>
      <p:sp>
        <p:nvSpPr>
          <p:cNvPr id="12" name="TextBox 11"/>
          <p:cNvSpPr txBox="1"/>
          <p:nvPr/>
        </p:nvSpPr>
        <p:spPr>
          <a:xfrm>
            <a:off x="2075877" y="3756407"/>
            <a:ext cx="762000" cy="1446550"/>
          </a:xfrm>
          <a:prstGeom prst="rect">
            <a:avLst/>
          </a:prstGeom>
          <a:noFill/>
        </p:spPr>
        <p:txBody>
          <a:bodyPr wrap="square" rtlCol="0">
            <a:spAutoFit/>
          </a:bodyPr>
          <a:lstStyle/>
          <a:p>
            <a:r>
              <a:rPr lang="en-US" sz="8800" smtClean="0">
                <a:solidFill>
                  <a:schemeClr val="accent6">
                    <a:lumMod val="75000"/>
                  </a:schemeClr>
                </a:solidFill>
              </a:rPr>
              <a:t>}</a:t>
            </a:r>
            <a:endParaRPr lang="en-US">
              <a:solidFill>
                <a:schemeClr val="accent6">
                  <a:lumMod val="75000"/>
                </a:schemeClr>
              </a:solidFill>
            </a:endParaRPr>
          </a:p>
        </p:txBody>
      </p:sp>
      <p:sp>
        <p:nvSpPr>
          <p:cNvPr id="13" name="Right Arrow 12"/>
          <p:cNvSpPr/>
          <p:nvPr/>
        </p:nvSpPr>
        <p:spPr>
          <a:xfrm>
            <a:off x="2630061" y="4404394"/>
            <a:ext cx="646539" cy="301517"/>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4" name="Rectangle 13"/>
          <p:cNvSpPr/>
          <p:nvPr/>
        </p:nvSpPr>
        <p:spPr>
          <a:xfrm>
            <a:off x="3276600" y="3581400"/>
            <a:ext cx="51054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 Tạo </a:t>
            </a:r>
            <a:r>
              <a:rPr lang="en-US" sz="2000">
                <a:solidFill>
                  <a:schemeClr val="bg1"/>
                </a:solidFill>
                <a:latin typeface="Arial" pitchFamily="34" charset="0"/>
                <a:cs typeface="Arial" pitchFamily="34" charset="0"/>
              </a:rPr>
              <a:t>thêm nguồn lực đáp ứng yêu cầu phát triển của đất nước</a:t>
            </a:r>
          </a:p>
        </p:txBody>
      </p:sp>
      <p:sp>
        <p:nvSpPr>
          <p:cNvPr id="15" name="Rectangle 14"/>
          <p:cNvSpPr/>
          <p:nvPr/>
        </p:nvSpPr>
        <p:spPr>
          <a:xfrm>
            <a:off x="3276600" y="4289286"/>
            <a:ext cx="5105400"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 Đẩy </a:t>
            </a:r>
            <a:r>
              <a:rPr lang="en-US" sz="2000">
                <a:solidFill>
                  <a:schemeClr val="bg1"/>
                </a:solidFill>
                <a:latin typeface="Arial" pitchFamily="34" charset="0"/>
                <a:cs typeface="Arial" pitchFamily="34" charset="0"/>
              </a:rPr>
              <a:t>mạnh công nghiệp hoá, hiện đại hoá, thực hiện dân giàu, nước mạnh, xã hội công bằng, dân chủ, văn minh</a:t>
            </a:r>
          </a:p>
        </p:txBody>
      </p:sp>
      <p:sp>
        <p:nvSpPr>
          <p:cNvPr id="16" name="Rectangle 15"/>
          <p:cNvSpPr/>
          <p:nvPr/>
        </p:nvSpPr>
        <p:spPr>
          <a:xfrm>
            <a:off x="3298371" y="5304949"/>
            <a:ext cx="51054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 Phát </a:t>
            </a:r>
            <a:r>
              <a:rPr lang="en-US" sz="2000">
                <a:solidFill>
                  <a:schemeClr val="bg1"/>
                </a:solidFill>
                <a:latin typeface="Arial" pitchFamily="34" charset="0"/>
                <a:cs typeface="Arial" pitchFamily="34" charset="0"/>
              </a:rPr>
              <a:t>huy vai trò và nâng cao vị thế của Việt Nam trong quan hệ quốc tế</a:t>
            </a:r>
          </a:p>
        </p:txBody>
      </p:sp>
    </p:spTree>
    <p:extLst>
      <p:ext uri="{BB962C8B-B14F-4D97-AF65-F5344CB8AC3E}">
        <p14:creationId xmlns:p14="http://schemas.microsoft.com/office/powerpoint/2010/main" val="244064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2"/>
                                        </p:tgtEl>
                                      </p:cBhvr>
                                    </p:animEffect>
                                    <p:set>
                                      <p:cBhvr>
                                        <p:cTn id="38" dur="1" fill="hold">
                                          <p:stCondLst>
                                            <p:cond delay="499"/>
                                          </p:stCondLst>
                                        </p:cTn>
                                        <p:tgtEl>
                                          <p:spTgt spid="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3"/>
                                        </p:tgtEl>
                                      </p:cBhvr>
                                    </p:animEffect>
                                    <p:set>
                                      <p:cBhvr>
                                        <p:cTn id="41" dur="1" fill="hold">
                                          <p:stCondLst>
                                            <p:cond delay="499"/>
                                          </p:stCondLst>
                                        </p:cTn>
                                        <p:tgtEl>
                                          <p:spTgt spid="3"/>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2"/>
                                        </p:tgtEl>
                                      </p:cBhvr>
                                    </p:animEffect>
                                    <p:set>
                                      <p:cBhvr>
                                        <p:cTn id="44" dur="1" fill="hold">
                                          <p:stCondLst>
                                            <p:cond delay="499"/>
                                          </p:stCondLst>
                                        </p:cTn>
                                        <p:tgtEl>
                                          <p:spTgt spid="12"/>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3"/>
                                        </p:tgtEl>
                                      </p:cBhvr>
                                    </p:animEffect>
                                    <p:set>
                                      <p:cBhvr>
                                        <p:cTn id="47" dur="1" fill="hold">
                                          <p:stCondLst>
                                            <p:cond delay="499"/>
                                          </p:stCondLst>
                                        </p:cTn>
                                        <p:tgtEl>
                                          <p:spTgt spid="13"/>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4"/>
                                        </p:tgtEl>
                                      </p:cBhvr>
                                    </p:animEffect>
                                    <p:set>
                                      <p:cBhvr>
                                        <p:cTn id="50" dur="1" fill="hold">
                                          <p:stCondLst>
                                            <p:cond delay="499"/>
                                          </p:stCondLst>
                                        </p:cTn>
                                        <p:tgtEl>
                                          <p:spTgt spid="14"/>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15"/>
                                        </p:tgtEl>
                                      </p:cBhvr>
                                    </p:animEffect>
                                    <p:set>
                                      <p:cBhvr>
                                        <p:cTn id="53" dur="1" fill="hold">
                                          <p:stCondLst>
                                            <p:cond delay="499"/>
                                          </p:stCondLst>
                                        </p:cTn>
                                        <p:tgtEl>
                                          <p:spTgt spid="15"/>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6"/>
                                        </p:tgtEl>
                                      </p:cBhvr>
                                    </p:animEffect>
                                    <p:set>
                                      <p:cBhvr>
                                        <p:cTn id="56" dur="1" fill="hold">
                                          <p:stCondLst>
                                            <p:cond delay="499"/>
                                          </p:stCondLst>
                                        </p:cTn>
                                        <p:tgtEl>
                                          <p:spTgt spid="16"/>
                                        </p:tgtEl>
                                        <p:attrNameLst>
                                          <p:attrName>style.visibility</p:attrName>
                                        </p:attrNameLst>
                                      </p:cBhvr>
                                      <p:to>
                                        <p:strVal val="hidden"/>
                                      </p:to>
                                    </p:set>
                                  </p:childTnLst>
                                </p:cTn>
                              </p:par>
                              <p:par>
                                <p:cTn id="57" presetID="10" presetClass="exit" presetSubtype="0" fill="hold" grpId="0" nodeType="withEffect">
                                  <p:stCondLst>
                                    <p:cond delay="0"/>
                                  </p:stCondLst>
                                  <p:childTnLst>
                                    <p:animEffect transition="out" filter="fade">
                                      <p:cBhvr>
                                        <p:cTn id="58" dur="500"/>
                                        <p:tgtEl>
                                          <p:spTgt spid="10"/>
                                        </p:tgtEl>
                                      </p:cBhvr>
                                    </p:animEffect>
                                    <p:set>
                                      <p:cBhvr>
                                        <p:cTn id="59"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0" grpId="0"/>
      <p:bldP spid="2" grpId="0" animBg="1"/>
      <p:bldP spid="2" grpId="1" animBg="1"/>
      <p:bldP spid="12" grpId="0"/>
      <p:bldP spid="12" grpId="1"/>
      <p:bldP spid="13" grpId="0" animBg="1"/>
      <p:bldP spid="13" grpId="1" animBg="1"/>
      <p:bldP spid="14" grpId="0"/>
      <p:bldP spid="14" grpId="1"/>
      <p:bldP spid="15" grpId="0"/>
      <p:bldP spid="15" grpId="1"/>
      <p:bldP spid="16" grpId="0"/>
      <p:bldP spid="16"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336964" y="2600235"/>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latin typeface="Arial" pitchFamily="34" charset="0"/>
                <a:cs typeface="Arial" pitchFamily="34" charset="0"/>
              </a:rPr>
              <a:t>a) Mục </a:t>
            </a:r>
            <a:r>
              <a:rPr lang="en-US" sz="2000">
                <a:latin typeface="Arial" pitchFamily="34" charset="0"/>
                <a:cs typeface="Arial" pitchFamily="34" charset="0"/>
              </a:rPr>
              <a:t>tiêu, nhiệm vụ và tư tưởng chỉ đạo</a:t>
            </a:r>
          </a:p>
        </p:txBody>
      </p:sp>
      <p:sp>
        <p:nvSpPr>
          <p:cNvPr id="9" name="Rectangle 8"/>
          <p:cNvSpPr/>
          <p:nvPr/>
        </p:nvSpPr>
        <p:spPr>
          <a:xfrm>
            <a:off x="1752600" y="3063266"/>
            <a:ext cx="2286203" cy="400110"/>
          </a:xfrm>
          <a:prstGeom prst="rect">
            <a:avLst/>
          </a:prstGeom>
        </p:spPr>
        <p:txBody>
          <a:bodyPr wrap="none">
            <a:spAutoFit/>
          </a:bodyPr>
          <a:lstStyle/>
          <a:p>
            <a:r>
              <a:rPr lang="en-US" sz="2000" i="1" smtClean="0">
                <a:solidFill>
                  <a:schemeClr val="accent2">
                    <a:lumMod val="60000"/>
                    <a:lumOff val="40000"/>
                  </a:schemeClr>
                </a:solidFill>
                <a:latin typeface="Arial" pitchFamily="34" charset="0"/>
                <a:cs typeface="Arial" pitchFamily="34" charset="0"/>
              </a:rPr>
              <a:t>Tư tưởng, chỉ đạo:</a:t>
            </a:r>
            <a:endParaRPr lang="en-US" sz="2000">
              <a:solidFill>
                <a:schemeClr val="accent2">
                  <a:lumMod val="60000"/>
                  <a:lumOff val="40000"/>
                </a:schemeClr>
              </a:solidFill>
              <a:latin typeface="Arial" pitchFamily="34" charset="0"/>
              <a:cs typeface="Arial" pitchFamily="34" charset="0"/>
            </a:endParaRPr>
          </a:p>
        </p:txBody>
      </p:sp>
      <p:sp>
        <p:nvSpPr>
          <p:cNvPr id="10" name="Rectangle 9"/>
          <p:cNvSpPr/>
          <p:nvPr/>
        </p:nvSpPr>
        <p:spPr>
          <a:xfrm>
            <a:off x="1336964" y="3463376"/>
            <a:ext cx="6511636"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Xây </a:t>
            </a:r>
            <a:r>
              <a:rPr lang="en-US" sz="2000">
                <a:solidFill>
                  <a:schemeClr val="bg1"/>
                </a:solidFill>
                <a:latin typeface="Arial" pitchFamily="34" charset="0"/>
                <a:cs typeface="Arial" pitchFamily="34" charset="0"/>
              </a:rPr>
              <a:t>dựng thành công và bảo vệ vững chắc Tổ quốc xã hội chủ </a:t>
            </a:r>
            <a:r>
              <a:rPr lang="en-US" sz="2000" smtClean="0">
                <a:solidFill>
                  <a:schemeClr val="bg1"/>
                </a:solidFill>
                <a:latin typeface="Arial" pitchFamily="34" charset="0"/>
                <a:cs typeface="Arial" pitchFamily="34" charset="0"/>
              </a:rPr>
              <a:t>nghĩa.</a:t>
            </a:r>
            <a:endParaRPr lang="en-US" sz="2000">
              <a:solidFill>
                <a:schemeClr val="bg1"/>
              </a:solidFill>
              <a:latin typeface="Arial" pitchFamily="34" charset="0"/>
              <a:cs typeface="Arial" pitchFamily="34" charset="0"/>
            </a:endParaRPr>
          </a:p>
        </p:txBody>
      </p:sp>
      <p:sp>
        <p:nvSpPr>
          <p:cNvPr id="11" name="Rectangle 10"/>
          <p:cNvSpPr/>
          <p:nvPr/>
        </p:nvSpPr>
        <p:spPr>
          <a:xfrm>
            <a:off x="914400" y="4171262"/>
            <a:ext cx="6934200" cy="707886"/>
          </a:xfrm>
          <a:prstGeom prst="rect">
            <a:avLst/>
          </a:prstGeom>
        </p:spPr>
        <p:txBody>
          <a:bodyPr wrap="square">
            <a:spAutoFit/>
          </a:bodyPr>
          <a:lstStyle/>
          <a:p>
            <a:pPr lvl="1" algn="just"/>
            <a:r>
              <a:rPr lang="en-US" sz="2000" smtClean="0">
                <a:solidFill>
                  <a:schemeClr val="bg1"/>
                </a:solidFill>
                <a:latin typeface="Arial" pitchFamily="34" charset="0"/>
                <a:cs typeface="Arial" pitchFamily="34" charset="0"/>
              </a:rPr>
              <a:t>   Giữ </a:t>
            </a:r>
            <a:r>
              <a:rPr lang="en-US" sz="2000">
                <a:solidFill>
                  <a:schemeClr val="bg1"/>
                </a:solidFill>
                <a:latin typeface="Arial" pitchFamily="34" charset="0"/>
                <a:cs typeface="Arial" pitchFamily="34" charset="0"/>
              </a:rPr>
              <a:t>vững độc lập tự chủ, tự cường đi đôi với đẩy mạnh </a:t>
            </a:r>
            <a:r>
              <a:rPr lang="en-US" sz="2000" smtClean="0">
                <a:solidFill>
                  <a:schemeClr val="bg1"/>
                </a:solidFill>
                <a:latin typeface="Arial" pitchFamily="34" charset="0"/>
                <a:cs typeface="Arial" pitchFamily="34" charset="0"/>
              </a:rPr>
              <a:t>đa phương </a:t>
            </a:r>
            <a:r>
              <a:rPr lang="en-US" sz="2000">
                <a:solidFill>
                  <a:schemeClr val="bg1"/>
                </a:solidFill>
                <a:latin typeface="Arial" pitchFamily="34" charset="0"/>
                <a:cs typeface="Arial" pitchFamily="34" charset="0"/>
              </a:rPr>
              <a:t>hoá, đa dạng hoá quan hệ đối ngoại.</a:t>
            </a:r>
            <a:endParaRPr lang="en-US" sz="1600">
              <a:solidFill>
                <a:schemeClr val="bg1"/>
              </a:solidFill>
              <a:latin typeface="Arial" pitchFamily="34" charset="0"/>
              <a:cs typeface="Arial" pitchFamily="34" charset="0"/>
            </a:endParaRPr>
          </a:p>
        </p:txBody>
      </p:sp>
      <p:sp>
        <p:nvSpPr>
          <p:cNvPr id="12" name="Rectangle 11"/>
          <p:cNvSpPr/>
          <p:nvPr/>
        </p:nvSpPr>
        <p:spPr>
          <a:xfrm>
            <a:off x="1447800" y="4879148"/>
            <a:ext cx="6400800" cy="707886"/>
          </a:xfrm>
          <a:prstGeom prst="rect">
            <a:avLst/>
          </a:prstGeom>
        </p:spPr>
        <p:txBody>
          <a:bodyPr wrap="square">
            <a:spAutoFit/>
          </a:bodyPr>
          <a:lstStyle/>
          <a:p>
            <a:r>
              <a:rPr lang="en-US" sz="2000" smtClean="0">
                <a:solidFill>
                  <a:schemeClr val="bg1"/>
                </a:solidFill>
                <a:latin typeface="Arial" pitchFamily="34" charset="0"/>
                <a:cs typeface="Arial" pitchFamily="34" charset="0"/>
              </a:rPr>
              <a:t>  Nắm </a:t>
            </a:r>
            <a:r>
              <a:rPr lang="en-US" sz="2000">
                <a:solidFill>
                  <a:schemeClr val="bg1"/>
                </a:solidFill>
                <a:latin typeface="Arial" pitchFamily="34" charset="0"/>
                <a:cs typeface="Arial" pitchFamily="34" charset="0"/>
              </a:rPr>
              <a:t>vững hai mặt hợp tác và đấu tranh trong quan hệ quốc </a:t>
            </a:r>
            <a:r>
              <a:rPr lang="en-US" sz="2000" smtClean="0">
                <a:solidFill>
                  <a:schemeClr val="bg1"/>
                </a:solidFill>
                <a:latin typeface="Arial" pitchFamily="34" charset="0"/>
                <a:cs typeface="Arial" pitchFamily="34" charset="0"/>
              </a:rPr>
              <a:t>tế.</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34909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7" name="TextBox 6"/>
          <p:cNvSpPr txBox="1"/>
          <p:nvPr/>
        </p:nvSpPr>
        <p:spPr>
          <a:xfrm>
            <a:off x="1336964" y="2600235"/>
            <a:ext cx="5216236"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sz="2000" smtClean="0">
                <a:latin typeface="Arial" pitchFamily="34" charset="0"/>
                <a:cs typeface="Arial" pitchFamily="34" charset="0"/>
              </a:rPr>
              <a:t>a) Mục </a:t>
            </a:r>
            <a:r>
              <a:rPr lang="en-US" sz="2000">
                <a:latin typeface="Arial" pitchFamily="34" charset="0"/>
                <a:cs typeface="Arial" pitchFamily="34" charset="0"/>
              </a:rPr>
              <a:t>tiêu, nhiệm vụ và tư tưởng chỉ đạo</a:t>
            </a:r>
          </a:p>
        </p:txBody>
      </p:sp>
      <p:sp>
        <p:nvSpPr>
          <p:cNvPr id="8" name="Rectangle 7"/>
          <p:cNvSpPr/>
          <p:nvPr/>
        </p:nvSpPr>
        <p:spPr>
          <a:xfrm>
            <a:off x="1752600" y="3063266"/>
            <a:ext cx="2286203" cy="400110"/>
          </a:xfrm>
          <a:prstGeom prst="rect">
            <a:avLst/>
          </a:prstGeom>
        </p:spPr>
        <p:txBody>
          <a:bodyPr wrap="none">
            <a:spAutoFit/>
          </a:bodyPr>
          <a:lstStyle/>
          <a:p>
            <a:r>
              <a:rPr lang="en-US" sz="2000" i="1" smtClean="0">
                <a:solidFill>
                  <a:schemeClr val="accent2">
                    <a:lumMod val="60000"/>
                    <a:lumOff val="40000"/>
                  </a:schemeClr>
                </a:solidFill>
                <a:latin typeface="Arial" pitchFamily="34" charset="0"/>
                <a:cs typeface="Arial" pitchFamily="34" charset="0"/>
              </a:rPr>
              <a:t>Tư tưởng, chỉ đạo:</a:t>
            </a:r>
            <a:endParaRPr lang="en-US" sz="2000">
              <a:solidFill>
                <a:schemeClr val="accent2">
                  <a:lumMod val="60000"/>
                  <a:lumOff val="40000"/>
                </a:schemeClr>
              </a:solidFill>
              <a:latin typeface="Arial" pitchFamily="34" charset="0"/>
              <a:cs typeface="Arial" pitchFamily="34" charset="0"/>
            </a:endParaRPr>
          </a:p>
        </p:txBody>
      </p:sp>
      <p:sp>
        <p:nvSpPr>
          <p:cNvPr id="9" name="Rectangle 8"/>
          <p:cNvSpPr/>
          <p:nvPr/>
        </p:nvSpPr>
        <p:spPr>
          <a:xfrm>
            <a:off x="838200" y="3499992"/>
            <a:ext cx="7010400" cy="707886"/>
          </a:xfrm>
          <a:prstGeom prst="rect">
            <a:avLst/>
          </a:prstGeom>
        </p:spPr>
        <p:txBody>
          <a:bodyPr wrap="square">
            <a:spAutoFit/>
          </a:bodyPr>
          <a:lstStyle/>
          <a:p>
            <a:pPr lvl="1" algn="just"/>
            <a:r>
              <a:rPr lang="en-US" sz="2000" smtClean="0">
                <a:solidFill>
                  <a:schemeClr val="bg1"/>
                </a:solidFill>
                <a:latin typeface="Arial" pitchFamily="34" charset="0"/>
                <a:cs typeface="Arial" pitchFamily="34" charset="0"/>
              </a:rPr>
              <a:t>   Mở </a:t>
            </a:r>
            <a:r>
              <a:rPr lang="en-US" sz="2000">
                <a:solidFill>
                  <a:schemeClr val="bg1"/>
                </a:solidFill>
                <a:latin typeface="Arial" pitchFamily="34" charset="0"/>
                <a:cs typeface="Arial" pitchFamily="34" charset="0"/>
              </a:rPr>
              <a:t>rộng quan hệ với mọi quốc gia và vùng lãnh thổ trên thế </a:t>
            </a:r>
            <a:r>
              <a:rPr lang="en-US" sz="2000" smtClean="0">
                <a:solidFill>
                  <a:schemeClr val="bg1"/>
                </a:solidFill>
                <a:latin typeface="Arial" pitchFamily="34" charset="0"/>
                <a:cs typeface="Arial" pitchFamily="34" charset="0"/>
              </a:rPr>
              <a:t>giới.</a:t>
            </a:r>
            <a:endParaRPr lang="en-US" sz="1600">
              <a:solidFill>
                <a:schemeClr val="bg1"/>
              </a:solidFill>
              <a:latin typeface="Arial" pitchFamily="34" charset="0"/>
              <a:cs typeface="Arial" pitchFamily="34" charset="0"/>
            </a:endParaRPr>
          </a:p>
        </p:txBody>
      </p:sp>
      <p:sp>
        <p:nvSpPr>
          <p:cNvPr id="10" name="Rectangle 9"/>
          <p:cNvSpPr/>
          <p:nvPr/>
        </p:nvSpPr>
        <p:spPr>
          <a:xfrm>
            <a:off x="838200" y="4207878"/>
            <a:ext cx="7010400" cy="707886"/>
          </a:xfrm>
          <a:prstGeom prst="rect">
            <a:avLst/>
          </a:prstGeom>
        </p:spPr>
        <p:txBody>
          <a:bodyPr wrap="square">
            <a:spAutoFit/>
          </a:bodyPr>
          <a:lstStyle/>
          <a:p>
            <a:pPr lvl="1" algn="just"/>
            <a:r>
              <a:rPr lang="en-US" sz="2000" smtClean="0">
                <a:solidFill>
                  <a:schemeClr val="bg1"/>
                </a:solidFill>
                <a:latin typeface="Arial" pitchFamily="34" charset="0"/>
                <a:cs typeface="Arial" pitchFamily="34" charset="0"/>
              </a:rPr>
              <a:t>  Kết </a:t>
            </a:r>
            <a:r>
              <a:rPr lang="en-US" sz="2000">
                <a:solidFill>
                  <a:schemeClr val="bg1"/>
                </a:solidFill>
                <a:latin typeface="Arial" pitchFamily="34" charset="0"/>
                <a:cs typeface="Arial" pitchFamily="34" charset="0"/>
              </a:rPr>
              <a:t>hợp đối ngoại của Đảng, ngoại giao Nhà nước và đối ngoại nhân dân.</a:t>
            </a:r>
            <a:endParaRPr lang="en-US" sz="1600">
              <a:solidFill>
                <a:schemeClr val="bg1"/>
              </a:solidFill>
              <a:latin typeface="Arial" pitchFamily="34" charset="0"/>
              <a:cs typeface="Arial" pitchFamily="34" charset="0"/>
            </a:endParaRPr>
          </a:p>
        </p:txBody>
      </p:sp>
      <p:sp>
        <p:nvSpPr>
          <p:cNvPr id="11" name="Rectangle 10"/>
          <p:cNvSpPr/>
          <p:nvPr/>
        </p:nvSpPr>
        <p:spPr>
          <a:xfrm>
            <a:off x="838200" y="4915764"/>
            <a:ext cx="7020296" cy="1015663"/>
          </a:xfrm>
          <a:prstGeom prst="rect">
            <a:avLst/>
          </a:prstGeom>
        </p:spPr>
        <p:txBody>
          <a:bodyPr wrap="square">
            <a:spAutoFit/>
          </a:bodyPr>
          <a:lstStyle/>
          <a:p>
            <a:pPr lvl="1"/>
            <a:r>
              <a:rPr lang="en-US" sz="2000" smtClean="0">
                <a:solidFill>
                  <a:schemeClr val="bg1"/>
                </a:solidFill>
                <a:latin typeface="Arial" pitchFamily="34" charset="0"/>
                <a:cs typeface="Arial" pitchFamily="34" charset="0"/>
              </a:rPr>
              <a:t>   Giữ </a:t>
            </a:r>
            <a:r>
              <a:rPr lang="en-US" sz="2000">
                <a:solidFill>
                  <a:schemeClr val="bg1"/>
                </a:solidFill>
                <a:latin typeface="Arial" pitchFamily="34" charset="0"/>
                <a:cs typeface="Arial" pitchFamily="34" charset="0"/>
              </a:rPr>
              <a:t>vững ổn định chính trị, kinh tế - xã hội; giữ gìn bản sắc văn hoá dân tộc; bảo vệ môi trường sinh thái trong quá trình hội nhập kinh tế quốc tế.</a:t>
            </a:r>
            <a:endParaRPr lang="en-US" sz="16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65303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grpId="1" nodeType="clickEffect">
                                  <p:stCondLst>
                                    <p:cond delay="0"/>
                                  </p:stCondLst>
                                  <p:childTnLst>
                                    <p:animEffect transition="out" filter="fade">
                                      <p:cBhvr>
                                        <p:cTn id="27" dur="1000"/>
                                        <p:tgtEl>
                                          <p:spTgt spid="9"/>
                                        </p:tgtEl>
                                      </p:cBhvr>
                                    </p:animEffect>
                                    <p:anim calcmode="lin" valueType="num">
                                      <p:cBhvr>
                                        <p:cTn id="28" dur="1000"/>
                                        <p:tgtEl>
                                          <p:spTgt spid="9"/>
                                        </p:tgtEl>
                                        <p:attrNameLst>
                                          <p:attrName>ppt_x</p:attrName>
                                        </p:attrNameLst>
                                      </p:cBhvr>
                                      <p:tavLst>
                                        <p:tav tm="0">
                                          <p:val>
                                            <p:strVal val="ppt_x"/>
                                          </p:val>
                                        </p:tav>
                                        <p:tav tm="100000">
                                          <p:val>
                                            <p:strVal val="ppt_x"/>
                                          </p:val>
                                        </p:tav>
                                      </p:tavLst>
                                    </p:anim>
                                    <p:anim calcmode="lin" valueType="num">
                                      <p:cBhvr>
                                        <p:cTn id="29" dur="1000"/>
                                        <p:tgtEl>
                                          <p:spTgt spid="9"/>
                                        </p:tgtEl>
                                        <p:attrNameLst>
                                          <p:attrName>ppt_y</p:attrName>
                                        </p:attrNameLst>
                                      </p:cBhvr>
                                      <p:tavLst>
                                        <p:tav tm="0">
                                          <p:val>
                                            <p:strVal val="ppt_y"/>
                                          </p:val>
                                        </p:tav>
                                        <p:tav tm="100000">
                                          <p:val>
                                            <p:strVal val="ppt_y+.1"/>
                                          </p:val>
                                        </p:tav>
                                      </p:tavLst>
                                    </p:anim>
                                    <p:set>
                                      <p:cBhvr>
                                        <p:cTn id="30" dur="1" fill="hold">
                                          <p:stCondLst>
                                            <p:cond delay="999"/>
                                          </p:stCondLst>
                                        </p:cTn>
                                        <p:tgtEl>
                                          <p:spTgt spid="9"/>
                                        </p:tgtEl>
                                        <p:attrNameLst>
                                          <p:attrName>style.visibility</p:attrName>
                                        </p:attrNameLst>
                                      </p:cBhvr>
                                      <p:to>
                                        <p:strVal val="hidden"/>
                                      </p:to>
                                    </p:set>
                                  </p:childTnLst>
                                </p:cTn>
                              </p:par>
                              <p:par>
                                <p:cTn id="31" presetID="42" presetClass="exit" presetSubtype="0" fill="hold" grpId="1" nodeType="withEffect">
                                  <p:stCondLst>
                                    <p:cond delay="0"/>
                                  </p:stCondLst>
                                  <p:childTnLst>
                                    <p:animEffect transition="out" filter="fade">
                                      <p:cBhvr>
                                        <p:cTn id="32" dur="1000"/>
                                        <p:tgtEl>
                                          <p:spTgt spid="10"/>
                                        </p:tgtEl>
                                      </p:cBhvr>
                                    </p:animEffect>
                                    <p:anim calcmode="lin" valueType="num">
                                      <p:cBhvr>
                                        <p:cTn id="33" dur="1000"/>
                                        <p:tgtEl>
                                          <p:spTgt spid="10"/>
                                        </p:tgtEl>
                                        <p:attrNameLst>
                                          <p:attrName>ppt_x</p:attrName>
                                        </p:attrNameLst>
                                      </p:cBhvr>
                                      <p:tavLst>
                                        <p:tav tm="0">
                                          <p:val>
                                            <p:strVal val="ppt_x"/>
                                          </p:val>
                                        </p:tav>
                                        <p:tav tm="100000">
                                          <p:val>
                                            <p:strVal val="ppt_x"/>
                                          </p:val>
                                        </p:tav>
                                      </p:tavLst>
                                    </p:anim>
                                    <p:anim calcmode="lin" valueType="num">
                                      <p:cBhvr>
                                        <p:cTn id="34" dur="1000"/>
                                        <p:tgtEl>
                                          <p:spTgt spid="10"/>
                                        </p:tgtEl>
                                        <p:attrNameLst>
                                          <p:attrName>ppt_y</p:attrName>
                                        </p:attrNameLst>
                                      </p:cBhvr>
                                      <p:tavLst>
                                        <p:tav tm="0">
                                          <p:val>
                                            <p:strVal val="ppt_y"/>
                                          </p:val>
                                        </p:tav>
                                        <p:tav tm="100000">
                                          <p:val>
                                            <p:strVal val="ppt_y+.1"/>
                                          </p:val>
                                        </p:tav>
                                      </p:tavLst>
                                    </p:anim>
                                    <p:set>
                                      <p:cBhvr>
                                        <p:cTn id="35" dur="1" fill="hold">
                                          <p:stCondLst>
                                            <p:cond delay="999"/>
                                          </p:stCondLst>
                                        </p:cTn>
                                        <p:tgtEl>
                                          <p:spTgt spid="10"/>
                                        </p:tgtEl>
                                        <p:attrNameLst>
                                          <p:attrName>style.visibility</p:attrName>
                                        </p:attrNameLst>
                                      </p:cBhvr>
                                      <p:to>
                                        <p:strVal val="hidden"/>
                                      </p:to>
                                    </p:set>
                                  </p:childTnLst>
                                </p:cTn>
                              </p:par>
                              <p:par>
                                <p:cTn id="36" presetID="42" presetClass="exit" presetSubtype="0" fill="hold" grpId="1" nodeType="withEffect">
                                  <p:stCondLst>
                                    <p:cond delay="0"/>
                                  </p:stCondLst>
                                  <p:childTnLst>
                                    <p:animEffect transition="out" filter="fade">
                                      <p:cBhvr>
                                        <p:cTn id="37" dur="1000"/>
                                        <p:tgtEl>
                                          <p:spTgt spid="11"/>
                                        </p:tgtEl>
                                      </p:cBhvr>
                                    </p:animEffect>
                                    <p:anim calcmode="lin" valueType="num">
                                      <p:cBhvr>
                                        <p:cTn id="38" dur="1000"/>
                                        <p:tgtEl>
                                          <p:spTgt spid="11"/>
                                        </p:tgtEl>
                                        <p:attrNameLst>
                                          <p:attrName>ppt_x</p:attrName>
                                        </p:attrNameLst>
                                      </p:cBhvr>
                                      <p:tavLst>
                                        <p:tav tm="0">
                                          <p:val>
                                            <p:strVal val="ppt_x"/>
                                          </p:val>
                                        </p:tav>
                                        <p:tav tm="100000">
                                          <p:val>
                                            <p:strVal val="ppt_x"/>
                                          </p:val>
                                        </p:tav>
                                      </p:tavLst>
                                    </p:anim>
                                    <p:anim calcmode="lin" valueType="num">
                                      <p:cBhvr>
                                        <p:cTn id="39" dur="1000"/>
                                        <p:tgtEl>
                                          <p:spTgt spid="11"/>
                                        </p:tgtEl>
                                        <p:attrNameLst>
                                          <p:attrName>ppt_y</p:attrName>
                                        </p:attrNameLst>
                                      </p:cBhvr>
                                      <p:tavLst>
                                        <p:tav tm="0">
                                          <p:val>
                                            <p:strVal val="ppt_y"/>
                                          </p:val>
                                        </p:tav>
                                        <p:tav tm="100000">
                                          <p:val>
                                            <p:strVal val="ppt_y+.1"/>
                                          </p:val>
                                        </p:tav>
                                      </p:tavLst>
                                    </p:anim>
                                    <p:set>
                                      <p:cBhvr>
                                        <p:cTn id="40" dur="1" fill="hold">
                                          <p:stCondLst>
                                            <p:cond delay="999"/>
                                          </p:stCondLst>
                                        </p:cTn>
                                        <p:tgtEl>
                                          <p:spTgt spid="11"/>
                                        </p:tgtEl>
                                        <p:attrNameLst>
                                          <p:attrName>style.visibility</p:attrName>
                                        </p:attrNameLst>
                                      </p:cBhvr>
                                      <p:to>
                                        <p:strVal val="hidden"/>
                                      </p:to>
                                    </p:set>
                                  </p:childTnLst>
                                </p:cTn>
                              </p:par>
                              <p:par>
                                <p:cTn id="41" presetID="42" presetClass="exit" presetSubtype="0" fill="hold" grpId="0" nodeType="withEffect">
                                  <p:stCondLst>
                                    <p:cond delay="0"/>
                                  </p:stCondLst>
                                  <p:childTnLst>
                                    <p:animEffect transition="out" filter="fade">
                                      <p:cBhvr>
                                        <p:cTn id="42" dur="1000"/>
                                        <p:tgtEl>
                                          <p:spTgt spid="7"/>
                                        </p:tgtEl>
                                      </p:cBhvr>
                                    </p:animEffect>
                                    <p:anim calcmode="lin" valueType="num">
                                      <p:cBhvr>
                                        <p:cTn id="43" dur="1000"/>
                                        <p:tgtEl>
                                          <p:spTgt spid="7"/>
                                        </p:tgtEl>
                                        <p:attrNameLst>
                                          <p:attrName>ppt_x</p:attrName>
                                        </p:attrNameLst>
                                      </p:cBhvr>
                                      <p:tavLst>
                                        <p:tav tm="0">
                                          <p:val>
                                            <p:strVal val="ppt_x"/>
                                          </p:val>
                                        </p:tav>
                                        <p:tav tm="100000">
                                          <p:val>
                                            <p:strVal val="ppt_x"/>
                                          </p:val>
                                        </p:tav>
                                      </p:tavLst>
                                    </p:anim>
                                    <p:anim calcmode="lin" valueType="num">
                                      <p:cBhvr>
                                        <p:cTn id="44" dur="1000"/>
                                        <p:tgtEl>
                                          <p:spTgt spid="7"/>
                                        </p:tgtEl>
                                        <p:attrNameLst>
                                          <p:attrName>ppt_y</p:attrName>
                                        </p:attrNameLst>
                                      </p:cBhvr>
                                      <p:tavLst>
                                        <p:tav tm="0">
                                          <p:val>
                                            <p:strVal val="ppt_y"/>
                                          </p:val>
                                        </p:tav>
                                        <p:tav tm="100000">
                                          <p:val>
                                            <p:strVal val="ppt_y+.1"/>
                                          </p:val>
                                        </p:tav>
                                      </p:tavLst>
                                    </p:anim>
                                    <p:set>
                                      <p:cBhvr>
                                        <p:cTn id="45" dur="1" fill="hold">
                                          <p:stCondLst>
                                            <p:cond delay="999"/>
                                          </p:stCondLst>
                                        </p:cTn>
                                        <p:tgtEl>
                                          <p:spTgt spid="7"/>
                                        </p:tgtEl>
                                        <p:attrNameLst>
                                          <p:attrName>style.visibility</p:attrName>
                                        </p:attrNameLst>
                                      </p:cBhvr>
                                      <p:to>
                                        <p:strVal val="hidden"/>
                                      </p:to>
                                    </p:set>
                                  </p:childTnLst>
                                </p:cTn>
                              </p:par>
                              <p:par>
                                <p:cTn id="46" presetID="42" presetClass="exit" presetSubtype="0" fill="hold" grpId="0" nodeType="withEffect">
                                  <p:stCondLst>
                                    <p:cond delay="0"/>
                                  </p:stCondLst>
                                  <p:childTnLst>
                                    <p:animEffect transition="out" filter="fade">
                                      <p:cBhvr>
                                        <p:cTn id="47" dur="1000"/>
                                        <p:tgtEl>
                                          <p:spTgt spid="8"/>
                                        </p:tgtEl>
                                      </p:cBhvr>
                                    </p:animEffect>
                                    <p:anim calcmode="lin" valueType="num">
                                      <p:cBhvr>
                                        <p:cTn id="48" dur="1000"/>
                                        <p:tgtEl>
                                          <p:spTgt spid="8"/>
                                        </p:tgtEl>
                                        <p:attrNameLst>
                                          <p:attrName>ppt_x</p:attrName>
                                        </p:attrNameLst>
                                      </p:cBhvr>
                                      <p:tavLst>
                                        <p:tav tm="0">
                                          <p:val>
                                            <p:strVal val="ppt_x"/>
                                          </p:val>
                                        </p:tav>
                                        <p:tav tm="100000">
                                          <p:val>
                                            <p:strVal val="ppt_x"/>
                                          </p:val>
                                        </p:tav>
                                      </p:tavLst>
                                    </p:anim>
                                    <p:anim calcmode="lin" valueType="num">
                                      <p:cBhvr>
                                        <p:cTn id="49" dur="1000"/>
                                        <p:tgtEl>
                                          <p:spTgt spid="8"/>
                                        </p:tgtEl>
                                        <p:attrNameLst>
                                          <p:attrName>ppt_y</p:attrName>
                                        </p:attrNameLst>
                                      </p:cBhvr>
                                      <p:tavLst>
                                        <p:tav tm="0">
                                          <p:val>
                                            <p:strVal val="ppt_y"/>
                                          </p:val>
                                        </p:tav>
                                        <p:tav tm="100000">
                                          <p:val>
                                            <p:strVal val="ppt_y+.1"/>
                                          </p:val>
                                        </p:tav>
                                      </p:tavLst>
                                    </p:anim>
                                    <p:set>
                                      <p:cBhvr>
                                        <p:cTn id="5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9" grpId="1"/>
      <p:bldP spid="10" grpId="0"/>
      <p:bldP spid="10" grpId="1"/>
      <p:bldP spid="11" grpId="0"/>
      <p:bldP spid="11"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9" name="Rectangle 8"/>
          <p:cNvSpPr/>
          <p:nvPr/>
        </p:nvSpPr>
        <p:spPr>
          <a:xfrm>
            <a:off x="1524000" y="3411625"/>
            <a:ext cx="63246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Đưa </a:t>
            </a:r>
            <a:r>
              <a:rPr lang="en-US" sz="2000">
                <a:solidFill>
                  <a:schemeClr val="bg1"/>
                </a:solidFill>
                <a:latin typeface="Arial" pitchFamily="34" charset="0"/>
                <a:cs typeface="Arial" pitchFamily="34" charset="0"/>
              </a:rPr>
              <a:t>các quan hệ đã được thiết lập vào chiều sâu, ổn định, bền vững.</a:t>
            </a:r>
          </a:p>
        </p:txBody>
      </p:sp>
      <p:sp>
        <p:nvSpPr>
          <p:cNvPr id="10" name="Rectangle 9"/>
          <p:cNvSpPr/>
          <p:nvPr/>
        </p:nvSpPr>
        <p:spPr>
          <a:xfrm>
            <a:off x="1524000" y="4102136"/>
            <a:ext cx="63246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Chủ động và tích cực hội nhập kinh tế quốc tế theo lộ trình phù hợp.</a:t>
            </a:r>
            <a:endParaRPr lang="en-US" sz="2000">
              <a:solidFill>
                <a:schemeClr val="bg1"/>
              </a:solidFill>
              <a:latin typeface="Arial" pitchFamily="34" charset="0"/>
              <a:cs typeface="Arial" pitchFamily="34" charset="0"/>
            </a:endParaRPr>
          </a:p>
        </p:txBody>
      </p:sp>
      <p:sp>
        <p:nvSpPr>
          <p:cNvPr id="11" name="Rectangle 10"/>
          <p:cNvSpPr/>
          <p:nvPr/>
        </p:nvSpPr>
        <p:spPr>
          <a:xfrm>
            <a:off x="1524000" y="4810022"/>
            <a:ext cx="6324600"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Bổ </a:t>
            </a:r>
            <a:r>
              <a:rPr lang="en-US" sz="2000">
                <a:solidFill>
                  <a:schemeClr val="bg1"/>
                </a:solidFill>
                <a:latin typeface="Arial" pitchFamily="34" charset="0"/>
                <a:cs typeface="Arial" pitchFamily="34" charset="0"/>
              </a:rPr>
              <a:t>sung và hoàn thiện hệ thống pháp luật và thể chế kinh tế phù hợp với các nguyên tắc, quy định của WTO.</a:t>
            </a:r>
          </a:p>
        </p:txBody>
      </p:sp>
      <p:sp>
        <p:nvSpPr>
          <p:cNvPr id="12" name="TextBox 11"/>
          <p:cNvSpPr txBox="1"/>
          <p:nvPr/>
        </p:nvSpPr>
        <p:spPr>
          <a:xfrm>
            <a:off x="1336963" y="2600235"/>
            <a:ext cx="6052457" cy="707886"/>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b) </a:t>
            </a:r>
            <a:r>
              <a:rPr lang="en-US" sz="2000">
                <a:solidFill>
                  <a:schemeClr val="accent4">
                    <a:lumMod val="50000"/>
                  </a:schemeClr>
                </a:solidFill>
                <a:latin typeface="Arial" pitchFamily="34" charset="0"/>
                <a:cs typeface="Arial" pitchFamily="34" charset="0"/>
              </a:rPr>
              <a:t>Một số chủ trương, chính sách lớn về mở rộng quan hệ đối ngoại, hội nhập kinh tế quốc tế</a:t>
            </a:r>
          </a:p>
        </p:txBody>
      </p:sp>
    </p:spTree>
    <p:extLst>
      <p:ext uri="{BB962C8B-B14F-4D97-AF65-F5344CB8AC3E}">
        <p14:creationId xmlns:p14="http://schemas.microsoft.com/office/powerpoint/2010/main" val="884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Rectangle 7"/>
          <p:cNvSpPr/>
          <p:nvPr/>
        </p:nvSpPr>
        <p:spPr>
          <a:xfrm>
            <a:off x="1676400" y="3459126"/>
            <a:ext cx="61722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Đẩy </a:t>
            </a:r>
            <a:r>
              <a:rPr lang="en-US" sz="2000">
                <a:solidFill>
                  <a:schemeClr val="bg1"/>
                </a:solidFill>
                <a:latin typeface="Arial" pitchFamily="34" charset="0"/>
                <a:cs typeface="Arial" pitchFamily="34" charset="0"/>
              </a:rPr>
              <a:t>mạnh cải cách hành chính, nâng cao hiệu quả, hiệu lực của bộ máy nhà nước.</a:t>
            </a:r>
          </a:p>
        </p:txBody>
      </p:sp>
      <p:sp>
        <p:nvSpPr>
          <p:cNvPr id="9" name="Rectangle 8"/>
          <p:cNvSpPr/>
          <p:nvPr/>
        </p:nvSpPr>
        <p:spPr>
          <a:xfrm>
            <a:off x="1676400" y="4153641"/>
            <a:ext cx="6172200"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Nâng </a:t>
            </a:r>
            <a:r>
              <a:rPr lang="en-US" sz="2000">
                <a:solidFill>
                  <a:schemeClr val="bg1"/>
                </a:solidFill>
                <a:latin typeface="Arial" pitchFamily="34" charset="0"/>
                <a:cs typeface="Arial" pitchFamily="34" charset="0"/>
              </a:rPr>
              <a:t>cao năng lực cạnh tranh quốc gia, doanh nghiệp và sản phẩm trong hội nhập kinh tế quốc tế.</a:t>
            </a:r>
          </a:p>
        </p:txBody>
      </p:sp>
      <p:sp>
        <p:nvSpPr>
          <p:cNvPr id="10" name="Rectangle 9"/>
          <p:cNvSpPr/>
          <p:nvPr/>
        </p:nvSpPr>
        <p:spPr>
          <a:xfrm>
            <a:off x="1683326" y="4861527"/>
            <a:ext cx="6165273"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Giải </a:t>
            </a:r>
            <a:r>
              <a:rPr lang="en-US" sz="2000">
                <a:solidFill>
                  <a:schemeClr val="bg1"/>
                </a:solidFill>
                <a:latin typeface="Arial" pitchFamily="34" charset="0"/>
                <a:cs typeface="Arial" pitchFamily="34" charset="0"/>
              </a:rPr>
              <a:t>quyết tốt các vấn đề văn hoá, xã hội và môi trường trong quá trình hội nhập.</a:t>
            </a:r>
          </a:p>
        </p:txBody>
      </p:sp>
      <p:sp>
        <p:nvSpPr>
          <p:cNvPr id="12" name="TextBox 11"/>
          <p:cNvSpPr txBox="1"/>
          <p:nvPr/>
        </p:nvSpPr>
        <p:spPr>
          <a:xfrm>
            <a:off x="1336963" y="2600235"/>
            <a:ext cx="6052457" cy="707886"/>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b) </a:t>
            </a:r>
            <a:r>
              <a:rPr lang="en-US" sz="2000">
                <a:solidFill>
                  <a:schemeClr val="accent4">
                    <a:lumMod val="50000"/>
                  </a:schemeClr>
                </a:solidFill>
                <a:latin typeface="Arial" pitchFamily="34" charset="0"/>
                <a:cs typeface="Arial" pitchFamily="34" charset="0"/>
              </a:rPr>
              <a:t>Một số chủ trương, chính sách lớn về mở rộng quan hệ đối ngoại, hội nhập kinh tế quốc tế</a:t>
            </a:r>
          </a:p>
        </p:txBody>
      </p:sp>
    </p:spTree>
    <p:extLst>
      <p:ext uri="{BB962C8B-B14F-4D97-AF65-F5344CB8AC3E}">
        <p14:creationId xmlns:p14="http://schemas.microsoft.com/office/powerpoint/2010/main" val="425821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6" name="Rectangle 5"/>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Rectangle 7"/>
          <p:cNvSpPr/>
          <p:nvPr/>
        </p:nvSpPr>
        <p:spPr>
          <a:xfrm>
            <a:off x="1468580" y="3429000"/>
            <a:ext cx="6511637"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Giữ vững </a:t>
            </a:r>
            <a:r>
              <a:rPr lang="en-US" sz="2000">
                <a:solidFill>
                  <a:schemeClr val="bg1"/>
                </a:solidFill>
                <a:latin typeface="Arial" pitchFamily="34" charset="0"/>
                <a:cs typeface="Arial" pitchFamily="34" charset="0"/>
              </a:rPr>
              <a:t>và tăng cường quốc phòng, an ninh trong quá trình hội nhập.</a:t>
            </a:r>
          </a:p>
        </p:txBody>
      </p:sp>
      <p:sp>
        <p:nvSpPr>
          <p:cNvPr id="9" name="Rectangle 8"/>
          <p:cNvSpPr/>
          <p:nvPr/>
        </p:nvSpPr>
        <p:spPr>
          <a:xfrm>
            <a:off x="1468581" y="4129284"/>
            <a:ext cx="6511637"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Phối </a:t>
            </a:r>
            <a:r>
              <a:rPr lang="en-US" sz="2000">
                <a:solidFill>
                  <a:schemeClr val="bg1"/>
                </a:solidFill>
                <a:latin typeface="Arial" pitchFamily="34" charset="0"/>
                <a:cs typeface="Arial" pitchFamily="34" charset="0"/>
              </a:rPr>
              <a:t>hợp chặt chẽ hoạt động đối ngoại của Đảng, ngoại giao Nhà nước và đối ngoại nhân dân; chính trị đối ngoại và kinh tế đối ngoại.</a:t>
            </a:r>
          </a:p>
        </p:txBody>
      </p:sp>
      <p:sp>
        <p:nvSpPr>
          <p:cNvPr id="10" name="Rectangle 9"/>
          <p:cNvSpPr/>
          <p:nvPr/>
        </p:nvSpPr>
        <p:spPr>
          <a:xfrm>
            <a:off x="1468580" y="5144947"/>
            <a:ext cx="6511637"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Đổi </a:t>
            </a:r>
            <a:r>
              <a:rPr lang="en-US" sz="2000">
                <a:solidFill>
                  <a:schemeClr val="bg1"/>
                </a:solidFill>
                <a:latin typeface="Arial" pitchFamily="34" charset="0"/>
                <a:cs typeface="Arial" pitchFamily="34" charset="0"/>
              </a:rPr>
              <a:t>mới và tăng cường sự lãnh đạo của Đảng, sự quản lý của Nhà nước đối với các hoạt động đối ngoại.</a:t>
            </a:r>
          </a:p>
        </p:txBody>
      </p:sp>
      <p:sp>
        <p:nvSpPr>
          <p:cNvPr id="12" name="TextBox 11"/>
          <p:cNvSpPr txBox="1"/>
          <p:nvPr/>
        </p:nvSpPr>
        <p:spPr>
          <a:xfrm>
            <a:off x="1336963" y="2600235"/>
            <a:ext cx="6052457" cy="707886"/>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b) </a:t>
            </a:r>
            <a:r>
              <a:rPr lang="en-US" sz="2000">
                <a:solidFill>
                  <a:schemeClr val="accent4">
                    <a:lumMod val="50000"/>
                  </a:schemeClr>
                </a:solidFill>
                <a:latin typeface="Arial" pitchFamily="34" charset="0"/>
                <a:cs typeface="Arial" pitchFamily="34" charset="0"/>
              </a:rPr>
              <a:t>Một số chủ trương, chính sách lớn về mở rộng quan hệ đối ngoại, hội nhập kinh tế quốc tế</a:t>
            </a:r>
          </a:p>
        </p:txBody>
      </p:sp>
    </p:spTree>
    <p:extLst>
      <p:ext uri="{BB962C8B-B14F-4D97-AF65-F5344CB8AC3E}">
        <p14:creationId xmlns:p14="http://schemas.microsoft.com/office/powerpoint/2010/main" val="58700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8"/>
                                        </p:tgtEl>
                                        <p:attrNameLst>
                                          <p:attrName>ppt_w</p:attrName>
                                        </p:attrNameLst>
                                      </p:cBhvr>
                                      <p:tavLst>
                                        <p:tav tm="0">
                                          <p:val>
                                            <p:strVal val="ppt_w"/>
                                          </p:val>
                                        </p:tav>
                                        <p:tav tm="100000">
                                          <p:val>
                                            <p:fltVal val="0"/>
                                          </p:val>
                                        </p:tav>
                                      </p:tavLst>
                                    </p:anim>
                                    <p:anim calcmode="lin" valueType="num">
                                      <p:cBhvr>
                                        <p:cTn id="22" dur="500"/>
                                        <p:tgtEl>
                                          <p:spTgt spid="8"/>
                                        </p:tgtEl>
                                        <p:attrNameLst>
                                          <p:attrName>ppt_h</p:attrName>
                                        </p:attrNameLst>
                                      </p:cBhvr>
                                      <p:tavLst>
                                        <p:tav tm="0">
                                          <p:val>
                                            <p:strVal val="ppt_h"/>
                                          </p:val>
                                        </p:tav>
                                        <p:tav tm="100000">
                                          <p:val>
                                            <p:fltVal val="0"/>
                                          </p:val>
                                        </p:tav>
                                      </p:tavLst>
                                    </p:anim>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par>
                                <p:cTn id="25" presetID="53" presetClass="exit" presetSubtype="32" fill="hold" grpId="1" nodeType="withEffect">
                                  <p:stCondLst>
                                    <p:cond delay="0"/>
                                  </p:stCondLst>
                                  <p:childTnLst>
                                    <p:anim calcmode="lin" valueType="num">
                                      <p:cBhvr>
                                        <p:cTn id="26" dur="500"/>
                                        <p:tgtEl>
                                          <p:spTgt spid="9"/>
                                        </p:tgtEl>
                                        <p:attrNameLst>
                                          <p:attrName>ppt_w</p:attrName>
                                        </p:attrNameLst>
                                      </p:cBhvr>
                                      <p:tavLst>
                                        <p:tav tm="0">
                                          <p:val>
                                            <p:strVal val="ppt_w"/>
                                          </p:val>
                                        </p:tav>
                                        <p:tav tm="100000">
                                          <p:val>
                                            <p:fltVal val="0"/>
                                          </p:val>
                                        </p:tav>
                                      </p:tavLst>
                                    </p:anim>
                                    <p:anim calcmode="lin" valueType="num">
                                      <p:cBhvr>
                                        <p:cTn id="27" dur="500"/>
                                        <p:tgtEl>
                                          <p:spTgt spid="9"/>
                                        </p:tgtEl>
                                        <p:attrNameLst>
                                          <p:attrName>ppt_h</p:attrName>
                                        </p:attrNameLst>
                                      </p:cBhvr>
                                      <p:tavLst>
                                        <p:tav tm="0">
                                          <p:val>
                                            <p:strVal val="ppt_h"/>
                                          </p:val>
                                        </p:tav>
                                        <p:tav tm="100000">
                                          <p:val>
                                            <p:fltVal val="0"/>
                                          </p:val>
                                        </p:tav>
                                      </p:tavLst>
                                    </p:anim>
                                    <p:animEffect transition="out" filter="fade">
                                      <p:cBhvr>
                                        <p:cTn id="28" dur="500"/>
                                        <p:tgtEl>
                                          <p:spTgt spid="9"/>
                                        </p:tgtEl>
                                      </p:cBhvr>
                                    </p:animEffect>
                                    <p:set>
                                      <p:cBhvr>
                                        <p:cTn id="29" dur="1" fill="hold">
                                          <p:stCondLst>
                                            <p:cond delay="499"/>
                                          </p:stCondLst>
                                        </p:cTn>
                                        <p:tgtEl>
                                          <p:spTgt spid="9"/>
                                        </p:tgtEl>
                                        <p:attrNameLst>
                                          <p:attrName>style.visibility</p:attrName>
                                        </p:attrNameLst>
                                      </p:cBhvr>
                                      <p:to>
                                        <p:strVal val="hidden"/>
                                      </p:to>
                                    </p:set>
                                  </p:childTnLst>
                                </p:cTn>
                              </p:par>
                              <p:par>
                                <p:cTn id="30" presetID="53" presetClass="exit" presetSubtype="32" fill="hold" grpId="1" nodeType="withEffect">
                                  <p:stCondLst>
                                    <p:cond delay="0"/>
                                  </p:stCondLst>
                                  <p:childTnLst>
                                    <p:anim calcmode="lin" valueType="num">
                                      <p:cBhvr>
                                        <p:cTn id="31" dur="500"/>
                                        <p:tgtEl>
                                          <p:spTgt spid="10"/>
                                        </p:tgtEl>
                                        <p:attrNameLst>
                                          <p:attrName>ppt_w</p:attrName>
                                        </p:attrNameLst>
                                      </p:cBhvr>
                                      <p:tavLst>
                                        <p:tav tm="0">
                                          <p:val>
                                            <p:strVal val="ppt_w"/>
                                          </p:val>
                                        </p:tav>
                                        <p:tav tm="100000">
                                          <p:val>
                                            <p:fltVal val="0"/>
                                          </p:val>
                                        </p:tav>
                                      </p:tavLst>
                                    </p:anim>
                                    <p:anim calcmode="lin" valueType="num">
                                      <p:cBhvr>
                                        <p:cTn id="32" dur="500"/>
                                        <p:tgtEl>
                                          <p:spTgt spid="10"/>
                                        </p:tgtEl>
                                        <p:attrNameLst>
                                          <p:attrName>ppt_h</p:attrName>
                                        </p:attrNameLst>
                                      </p:cBhvr>
                                      <p:tavLst>
                                        <p:tav tm="0">
                                          <p:val>
                                            <p:strVal val="ppt_h"/>
                                          </p:val>
                                        </p:tav>
                                        <p:tav tm="100000">
                                          <p:val>
                                            <p:fltVal val="0"/>
                                          </p:val>
                                        </p:tav>
                                      </p:tavLst>
                                    </p:anim>
                                    <p:animEffect transition="out" filter="fade">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par>
                                <p:cTn id="35" presetID="53" presetClass="exit" presetSubtype="32" fill="hold" grpId="0" nodeType="withEffect">
                                  <p:stCondLst>
                                    <p:cond delay="0"/>
                                  </p:stCondLst>
                                  <p:childTnLst>
                                    <p:anim calcmode="lin" valueType="num">
                                      <p:cBhvr>
                                        <p:cTn id="36" dur="500"/>
                                        <p:tgtEl>
                                          <p:spTgt spid="12"/>
                                        </p:tgtEl>
                                        <p:attrNameLst>
                                          <p:attrName>ppt_w</p:attrName>
                                        </p:attrNameLst>
                                      </p:cBhvr>
                                      <p:tavLst>
                                        <p:tav tm="0">
                                          <p:val>
                                            <p:strVal val="ppt_w"/>
                                          </p:val>
                                        </p:tav>
                                        <p:tav tm="100000">
                                          <p:val>
                                            <p:fltVal val="0"/>
                                          </p:val>
                                        </p:tav>
                                      </p:tavLst>
                                    </p:anim>
                                    <p:anim calcmode="lin" valueType="num">
                                      <p:cBhvr>
                                        <p:cTn id="37" dur="500"/>
                                        <p:tgtEl>
                                          <p:spTgt spid="12"/>
                                        </p:tgtEl>
                                        <p:attrNameLst>
                                          <p:attrName>ppt_h</p:attrName>
                                        </p:attrNameLst>
                                      </p:cBhvr>
                                      <p:tavLst>
                                        <p:tav tm="0">
                                          <p:val>
                                            <p:strVal val="ppt_h"/>
                                          </p:val>
                                        </p:tav>
                                        <p:tav tm="100000">
                                          <p:val>
                                            <p:fltVal val="0"/>
                                          </p:val>
                                        </p:tav>
                                      </p:tavLst>
                                    </p:anim>
                                    <p:animEffect transition="out" filter="fade">
                                      <p:cBhvr>
                                        <p:cTn id="38" dur="500"/>
                                        <p:tgtEl>
                                          <p:spTgt spid="12"/>
                                        </p:tgtEl>
                                      </p:cBhvr>
                                    </p:animEffect>
                                    <p:set>
                                      <p:cBhvr>
                                        <p:cTn id="39"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9" grpId="1"/>
      <p:bldP spid="10" grpId="0"/>
      <p:bldP spid="10" grpId="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27066" y="2601746"/>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9" name="TextBox 8"/>
          <p:cNvSpPr txBox="1"/>
          <p:nvPr/>
        </p:nvSpPr>
        <p:spPr>
          <a:xfrm>
            <a:off x="1447800" y="3124200"/>
            <a:ext cx="18288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 </a:t>
            </a:r>
            <a:r>
              <a:rPr lang="en-US" sz="2000" smtClean="0">
                <a:solidFill>
                  <a:schemeClr val="accent2">
                    <a:lumMod val="60000"/>
                    <a:lumOff val="40000"/>
                  </a:schemeClr>
                </a:solidFill>
                <a:latin typeface="Arial" pitchFamily="34" charset="0"/>
                <a:cs typeface="Arial" pitchFamily="34" charset="0"/>
              </a:rPr>
              <a:t>Thành tựu:</a:t>
            </a:r>
            <a:endParaRPr lang="en-US" sz="2000">
              <a:solidFill>
                <a:schemeClr val="accent2">
                  <a:lumMod val="60000"/>
                  <a:lumOff val="40000"/>
                </a:schemeClr>
              </a:solidFill>
              <a:latin typeface="Arial" pitchFamily="34" charset="0"/>
              <a:cs typeface="Arial" pitchFamily="34" charset="0"/>
            </a:endParaRPr>
          </a:p>
        </p:txBody>
      </p:sp>
      <p:sp>
        <p:nvSpPr>
          <p:cNvPr id="10" name="Rectangle 9"/>
          <p:cNvSpPr/>
          <p:nvPr/>
        </p:nvSpPr>
        <p:spPr>
          <a:xfrm>
            <a:off x="1327066" y="3524310"/>
            <a:ext cx="6521534" cy="1015663"/>
          </a:xfrm>
          <a:prstGeom prst="rect">
            <a:avLst/>
          </a:prstGeom>
        </p:spPr>
        <p:txBody>
          <a:bodyPr wrap="square">
            <a:spAutoFit/>
          </a:bodyPr>
          <a:lstStyle/>
          <a:p>
            <a:pPr algn="just" fontAlgn="base"/>
            <a:r>
              <a:rPr lang="en-US" sz="2000" smtClean="0">
                <a:solidFill>
                  <a:schemeClr val="bg1"/>
                </a:solidFill>
                <a:latin typeface="Arial" pitchFamily="34" charset="0"/>
                <a:cs typeface="Arial" pitchFamily="34" charset="0"/>
              </a:rPr>
              <a:t>   Phá </a:t>
            </a:r>
            <a:r>
              <a:rPr lang="en-US" sz="2000">
                <a:solidFill>
                  <a:schemeClr val="bg1"/>
                </a:solidFill>
                <a:latin typeface="Arial" pitchFamily="34" charset="0"/>
                <a:cs typeface="Arial" pitchFamily="34" charset="0"/>
              </a:rPr>
              <a:t>thế bao vay, cấm vận của các thế lực thù địch, tạo dựng môi trường quốc tế thuận lợi cho sự nghiệp xây dựng và bảo vệ Tổ quốc.</a:t>
            </a:r>
          </a:p>
        </p:txBody>
      </p:sp>
      <p:sp>
        <p:nvSpPr>
          <p:cNvPr id="11" name="Rectangle 10"/>
          <p:cNvSpPr/>
          <p:nvPr/>
        </p:nvSpPr>
        <p:spPr>
          <a:xfrm>
            <a:off x="1327066" y="4522598"/>
            <a:ext cx="6521534" cy="707886"/>
          </a:xfrm>
          <a:prstGeom prst="rect">
            <a:avLst/>
          </a:prstGeom>
        </p:spPr>
        <p:txBody>
          <a:bodyPr wrap="square">
            <a:spAutoFit/>
          </a:bodyPr>
          <a:lstStyle/>
          <a:p>
            <a:pPr algn="just" fontAlgn="base"/>
            <a:r>
              <a:rPr lang="en-US" sz="2000" smtClean="0">
                <a:solidFill>
                  <a:schemeClr val="bg1"/>
                </a:solidFill>
                <a:latin typeface="Arial" pitchFamily="34" charset="0"/>
                <a:cs typeface="Arial" pitchFamily="34" charset="0"/>
              </a:rPr>
              <a:t>   Giải </a:t>
            </a:r>
            <a:r>
              <a:rPr lang="en-US" sz="2000">
                <a:solidFill>
                  <a:schemeClr val="bg1"/>
                </a:solidFill>
                <a:latin typeface="Arial" pitchFamily="34" charset="0"/>
                <a:cs typeface="Arial" pitchFamily="34" charset="0"/>
              </a:rPr>
              <a:t>quyết hòa bình các vấn đề biên giới, lãnh thổ, biển đảo với các nước liên quan.</a:t>
            </a:r>
          </a:p>
        </p:txBody>
      </p:sp>
      <p:sp>
        <p:nvSpPr>
          <p:cNvPr id="12" name="Rectangle 11"/>
          <p:cNvSpPr/>
          <p:nvPr/>
        </p:nvSpPr>
        <p:spPr>
          <a:xfrm>
            <a:off x="1327066" y="5201233"/>
            <a:ext cx="6521534" cy="707886"/>
          </a:xfrm>
          <a:prstGeom prst="rect">
            <a:avLst/>
          </a:prstGeom>
        </p:spPr>
        <p:txBody>
          <a:bodyPr wrap="square">
            <a:spAutoFit/>
          </a:bodyPr>
          <a:lstStyle/>
          <a:p>
            <a:r>
              <a:rPr lang="en-US" sz="2000" smtClean="0">
                <a:solidFill>
                  <a:schemeClr val="bg1"/>
                </a:solidFill>
                <a:latin typeface="Arial" pitchFamily="34" charset="0"/>
                <a:cs typeface="Arial" pitchFamily="34" charset="0"/>
              </a:rPr>
              <a:t>   Mở </a:t>
            </a:r>
            <a:r>
              <a:rPr lang="en-US" sz="2000">
                <a:solidFill>
                  <a:schemeClr val="bg1"/>
                </a:solidFill>
                <a:latin typeface="Arial" pitchFamily="34" charset="0"/>
                <a:cs typeface="Arial" pitchFamily="34" charset="0"/>
              </a:rPr>
              <a:t>rộng quan hệ đối ngoại theo hướng đa phương hóa, đa dạng </a:t>
            </a:r>
            <a:r>
              <a:rPr lang="en-US" sz="2000" smtClean="0">
                <a:solidFill>
                  <a:schemeClr val="bg1"/>
                </a:solidFill>
                <a:latin typeface="Arial" pitchFamily="34" charset="0"/>
                <a:cs typeface="Arial" pitchFamily="34" charset="0"/>
              </a:rPr>
              <a:t>hóa.</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85285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10" grpId="0"/>
      <p:bldP spid="11"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27066" y="2601746"/>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Rectangle 7"/>
          <p:cNvSpPr/>
          <p:nvPr/>
        </p:nvSpPr>
        <p:spPr>
          <a:xfrm>
            <a:off x="1327065" y="3534135"/>
            <a:ext cx="4662045" cy="400110"/>
          </a:xfrm>
          <a:prstGeom prst="rect">
            <a:avLst/>
          </a:prstGeom>
        </p:spPr>
        <p:txBody>
          <a:bodyPr wrap="none">
            <a:spAutoFit/>
          </a:bodyPr>
          <a:lstStyle/>
          <a:p>
            <a:r>
              <a:rPr lang="en-US" sz="2000" smtClean="0">
                <a:solidFill>
                  <a:schemeClr val="bg1"/>
                </a:solidFill>
                <a:latin typeface="Arial" pitchFamily="34" charset="0"/>
                <a:cs typeface="Arial" pitchFamily="34" charset="0"/>
              </a:rPr>
              <a:t>   Tham gia </a:t>
            </a:r>
            <a:r>
              <a:rPr lang="en-US" sz="2000">
                <a:solidFill>
                  <a:schemeClr val="bg1"/>
                </a:solidFill>
                <a:latin typeface="Arial" pitchFamily="34" charset="0"/>
                <a:cs typeface="Arial" pitchFamily="34" charset="0"/>
              </a:rPr>
              <a:t>các tổ chức kinh tế quốc tế.</a:t>
            </a:r>
          </a:p>
        </p:txBody>
      </p:sp>
      <p:sp>
        <p:nvSpPr>
          <p:cNvPr id="9" name="Rectangle 8"/>
          <p:cNvSpPr/>
          <p:nvPr/>
        </p:nvSpPr>
        <p:spPr>
          <a:xfrm>
            <a:off x="1327065" y="3934245"/>
            <a:ext cx="6521534"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Mở </a:t>
            </a:r>
            <a:r>
              <a:rPr lang="en-US" sz="2000">
                <a:solidFill>
                  <a:schemeClr val="bg1"/>
                </a:solidFill>
                <a:latin typeface="Arial" pitchFamily="34" charset="0"/>
                <a:cs typeface="Arial" pitchFamily="34" charset="0"/>
              </a:rPr>
              <a:t>rộng thị trường, tiếp thu khoa học công nghệ và kĩ năng quản </a:t>
            </a:r>
            <a:r>
              <a:rPr lang="en-US" sz="2000" smtClean="0">
                <a:solidFill>
                  <a:schemeClr val="bg1"/>
                </a:solidFill>
                <a:latin typeface="Arial" pitchFamily="34" charset="0"/>
                <a:cs typeface="Arial" pitchFamily="34" charset="0"/>
              </a:rPr>
              <a:t>lí.</a:t>
            </a:r>
            <a:endParaRPr lang="en-US" sz="2000">
              <a:solidFill>
                <a:schemeClr val="bg1"/>
              </a:solidFill>
              <a:latin typeface="Arial" pitchFamily="34" charset="0"/>
              <a:cs typeface="Arial" pitchFamily="34" charset="0"/>
            </a:endParaRPr>
          </a:p>
        </p:txBody>
      </p:sp>
      <p:sp>
        <p:nvSpPr>
          <p:cNvPr id="10" name="Rectangle 9"/>
          <p:cNvSpPr/>
          <p:nvPr/>
        </p:nvSpPr>
        <p:spPr>
          <a:xfrm>
            <a:off x="1327065" y="4640635"/>
            <a:ext cx="6521534" cy="70788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Từng </a:t>
            </a:r>
            <a:r>
              <a:rPr lang="en-US" sz="2000">
                <a:solidFill>
                  <a:schemeClr val="bg1"/>
                </a:solidFill>
                <a:latin typeface="Arial" pitchFamily="34" charset="0"/>
                <a:cs typeface="Arial" pitchFamily="34" charset="0"/>
              </a:rPr>
              <a:t>bước đưa hoạt động của các doanh nghiệp và cả nền kinh tế vào môi trường cạnh </a:t>
            </a:r>
            <a:r>
              <a:rPr lang="en-US" sz="2000" smtClean="0">
                <a:solidFill>
                  <a:schemeClr val="bg1"/>
                </a:solidFill>
                <a:latin typeface="Arial" pitchFamily="34" charset="0"/>
                <a:cs typeface="Arial" pitchFamily="34" charset="0"/>
              </a:rPr>
              <a:t>tranh.</a:t>
            </a:r>
            <a:endParaRPr lang="en-US" sz="2000">
              <a:solidFill>
                <a:schemeClr val="bg1"/>
              </a:solidFill>
              <a:latin typeface="Arial" pitchFamily="34" charset="0"/>
              <a:cs typeface="Arial" pitchFamily="34" charset="0"/>
            </a:endParaRPr>
          </a:p>
        </p:txBody>
      </p:sp>
      <p:sp>
        <p:nvSpPr>
          <p:cNvPr id="11" name="TextBox 10"/>
          <p:cNvSpPr txBox="1"/>
          <p:nvPr/>
        </p:nvSpPr>
        <p:spPr>
          <a:xfrm>
            <a:off x="1447800" y="3124200"/>
            <a:ext cx="1828800"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 </a:t>
            </a:r>
            <a:r>
              <a:rPr lang="en-US" sz="2000" smtClean="0">
                <a:solidFill>
                  <a:schemeClr val="accent2">
                    <a:lumMod val="60000"/>
                    <a:lumOff val="40000"/>
                  </a:schemeClr>
                </a:solidFill>
                <a:latin typeface="Arial" pitchFamily="34" charset="0"/>
                <a:cs typeface="Arial" pitchFamily="34" charset="0"/>
              </a:rPr>
              <a:t>Thành tựu:</a:t>
            </a:r>
            <a:endParaRPr lang="en-US" sz="2000">
              <a:solidFill>
                <a:schemeClr val="accent2">
                  <a:lumMod val="60000"/>
                  <a:lumOff val="40000"/>
                </a:schemeClr>
              </a:solidFill>
              <a:latin typeface="Arial" pitchFamily="34" charset="0"/>
              <a:cs typeface="Arial" pitchFamily="34" charset="0"/>
            </a:endParaRPr>
          </a:p>
        </p:txBody>
      </p:sp>
    </p:spTree>
    <p:extLst>
      <p:ext uri="{BB962C8B-B14F-4D97-AF65-F5344CB8AC3E}">
        <p14:creationId xmlns:p14="http://schemas.microsoft.com/office/powerpoint/2010/main" val="2171590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27066" y="2601746"/>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524000" y="3152745"/>
            <a:ext cx="1492334"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a:t>
            </a:r>
            <a:r>
              <a:rPr lang="en-US" sz="2000" smtClean="0">
                <a:solidFill>
                  <a:schemeClr val="accent2">
                    <a:lumMod val="60000"/>
                    <a:lumOff val="40000"/>
                  </a:schemeClr>
                </a:solidFill>
                <a:latin typeface="Arial" pitchFamily="34" charset="0"/>
                <a:cs typeface="Arial" pitchFamily="34" charset="0"/>
              </a:rPr>
              <a:t> Ý nghĩa:</a:t>
            </a:r>
            <a:endParaRPr lang="en-US" sz="2000">
              <a:solidFill>
                <a:schemeClr val="accent2">
                  <a:lumMod val="60000"/>
                  <a:lumOff val="40000"/>
                </a:schemeClr>
              </a:solidFill>
              <a:latin typeface="Arial" pitchFamily="34" charset="0"/>
              <a:cs typeface="Arial" pitchFamily="34" charset="0"/>
            </a:endParaRPr>
          </a:p>
        </p:txBody>
      </p:sp>
      <p:sp>
        <p:nvSpPr>
          <p:cNvPr id="9" name="Rectangle 8"/>
          <p:cNvSpPr/>
          <p:nvPr/>
        </p:nvSpPr>
        <p:spPr>
          <a:xfrm>
            <a:off x="1327066" y="3552855"/>
            <a:ext cx="6521534" cy="1323439"/>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Đã </a:t>
            </a:r>
            <a:r>
              <a:rPr lang="en-US" sz="2000">
                <a:solidFill>
                  <a:schemeClr val="bg1"/>
                </a:solidFill>
                <a:latin typeface="Arial" pitchFamily="34" charset="0"/>
                <a:cs typeface="Arial" pitchFamily="34" charset="0"/>
              </a:rPr>
              <a:t>tranh thủ được các nguồn lực bên ngoài kết hợp với các nguồn lực trong nước hình thành sức mạnh tổng hợp góp phần đưa đến những thành tựu kinh tế </a:t>
            </a:r>
            <a:r>
              <a:rPr lang="en-US" sz="2000" smtClean="0">
                <a:solidFill>
                  <a:schemeClr val="bg1"/>
                </a:solidFill>
                <a:latin typeface="Arial" pitchFamily="34" charset="0"/>
                <a:cs typeface="Arial" pitchFamily="34" charset="0"/>
              </a:rPr>
              <a:t>  to lớn.</a:t>
            </a:r>
            <a:endParaRPr lang="en-US" sz="2000">
              <a:solidFill>
                <a:schemeClr val="bg1"/>
              </a:solidFill>
              <a:latin typeface="Arial" pitchFamily="34" charset="0"/>
              <a:cs typeface="Arial" pitchFamily="34" charset="0"/>
            </a:endParaRPr>
          </a:p>
        </p:txBody>
      </p:sp>
      <p:sp>
        <p:nvSpPr>
          <p:cNvPr id="10" name="Rectangle 9"/>
          <p:cNvSpPr/>
          <p:nvPr/>
        </p:nvSpPr>
        <p:spPr>
          <a:xfrm>
            <a:off x="1327066" y="4875518"/>
            <a:ext cx="6521534" cy="1323439"/>
          </a:xfrm>
          <a:prstGeom prst="rect">
            <a:avLst/>
          </a:prstGeom>
        </p:spPr>
        <p:txBody>
          <a:bodyPr wrap="square">
            <a:spAutoFit/>
          </a:bodyPr>
          <a:lstStyle/>
          <a:p>
            <a:pPr fontAlgn="base"/>
            <a:r>
              <a:rPr lang="en-US" sz="2000" smtClean="0">
                <a:solidFill>
                  <a:schemeClr val="bg1"/>
                </a:solidFill>
                <a:latin typeface="Arial" pitchFamily="34" charset="0"/>
                <a:cs typeface="Arial" pitchFamily="34" charset="0"/>
              </a:rPr>
              <a:t>   Góp </a:t>
            </a:r>
            <a:r>
              <a:rPr lang="en-US" sz="2000">
                <a:solidFill>
                  <a:schemeClr val="bg1"/>
                </a:solidFill>
                <a:latin typeface="Arial" pitchFamily="34" charset="0"/>
                <a:cs typeface="Arial" pitchFamily="34" charset="0"/>
              </a:rPr>
              <a:t>phần giữ vững và củng cố độc lập, tự chủ, định hướng xã hội chủ nghĩa; giữ vững an ninh quốc gia và bản sắc dân tộc; nâng cao vị thế và phát huy vai trò nước ta trên trường quốc tế.</a:t>
            </a:r>
          </a:p>
        </p:txBody>
      </p:sp>
    </p:spTree>
    <p:extLst>
      <p:ext uri="{BB962C8B-B14F-4D97-AF65-F5344CB8AC3E}">
        <p14:creationId xmlns:p14="http://schemas.microsoft.com/office/powerpoint/2010/main" val="57486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27066" y="2601746"/>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524000" y="3152745"/>
            <a:ext cx="1492334"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a:t>
            </a:r>
            <a:r>
              <a:rPr lang="en-US" sz="2000" smtClean="0">
                <a:solidFill>
                  <a:schemeClr val="accent2">
                    <a:lumMod val="60000"/>
                    <a:lumOff val="40000"/>
                  </a:schemeClr>
                </a:solidFill>
                <a:latin typeface="Arial" pitchFamily="34" charset="0"/>
                <a:cs typeface="Arial" pitchFamily="34" charset="0"/>
              </a:rPr>
              <a:t> Hạn chế:</a:t>
            </a:r>
            <a:endParaRPr lang="en-US" sz="2000">
              <a:solidFill>
                <a:schemeClr val="accent2">
                  <a:lumMod val="60000"/>
                  <a:lumOff val="40000"/>
                </a:schemeClr>
              </a:solidFill>
              <a:latin typeface="Arial" pitchFamily="34" charset="0"/>
              <a:cs typeface="Arial" pitchFamily="34" charset="0"/>
            </a:endParaRPr>
          </a:p>
        </p:txBody>
      </p:sp>
      <p:sp>
        <p:nvSpPr>
          <p:cNvPr id="9" name="TextBox 8"/>
          <p:cNvSpPr txBox="1"/>
          <p:nvPr/>
        </p:nvSpPr>
        <p:spPr>
          <a:xfrm>
            <a:off x="1293419" y="3552855"/>
            <a:ext cx="6555180" cy="707886"/>
          </a:xfrm>
          <a:prstGeom prst="rect">
            <a:avLst/>
          </a:prstGeom>
          <a:noFill/>
        </p:spPr>
        <p:txBody>
          <a:bodyPr wrap="square" rtlCol="0">
            <a:spAutoFit/>
          </a:bodyPr>
          <a:lstStyle/>
          <a:p>
            <a:pPr algn="just"/>
            <a:r>
              <a:rPr lang="en-US" sz="2000" smtClean="0">
                <a:solidFill>
                  <a:schemeClr val="bg1"/>
                </a:solidFill>
                <a:latin typeface="Arial" pitchFamily="34" charset="0"/>
                <a:cs typeface="Arial" pitchFamily="34" charset="0"/>
              </a:rPr>
              <a:t>   Bị động và lúng túng trong quan hệ ngoại giao với các nước lớn. </a:t>
            </a:r>
            <a:endParaRPr lang="en-US" sz="2000">
              <a:solidFill>
                <a:schemeClr val="bg1"/>
              </a:solidFill>
              <a:latin typeface="Arial" pitchFamily="34" charset="0"/>
              <a:cs typeface="Arial" pitchFamily="34" charset="0"/>
            </a:endParaRPr>
          </a:p>
        </p:txBody>
      </p:sp>
      <p:sp>
        <p:nvSpPr>
          <p:cNvPr id="10" name="Rectangle 9"/>
          <p:cNvSpPr/>
          <p:nvPr/>
        </p:nvSpPr>
        <p:spPr>
          <a:xfrm>
            <a:off x="1278575" y="4171416"/>
            <a:ext cx="6555181" cy="1015663"/>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Một </a:t>
            </a:r>
            <a:r>
              <a:rPr lang="en-US" sz="2000">
                <a:solidFill>
                  <a:schemeClr val="bg1"/>
                </a:solidFill>
                <a:latin typeface="Arial" pitchFamily="34" charset="0"/>
                <a:cs typeface="Arial" pitchFamily="34" charset="0"/>
              </a:rPr>
              <a:t>số chủ trương, cơ chế, chính sách chậm đổi mới so với yêu cầu mở rộng quan hệ đối ngoại, hội nhập kinh tế quốc tế</a:t>
            </a:r>
          </a:p>
        </p:txBody>
      </p:sp>
      <p:sp>
        <p:nvSpPr>
          <p:cNvPr id="11" name="Rectangle 10"/>
          <p:cNvSpPr/>
          <p:nvPr/>
        </p:nvSpPr>
        <p:spPr>
          <a:xfrm>
            <a:off x="1327066" y="5181600"/>
            <a:ext cx="6521534" cy="1015663"/>
          </a:xfrm>
          <a:prstGeom prst="rect">
            <a:avLst/>
          </a:prstGeom>
        </p:spPr>
        <p:txBody>
          <a:bodyPr wrap="square">
            <a:spAutoFit/>
          </a:bodyPr>
          <a:lstStyle/>
          <a:p>
            <a:pPr lvl="0" algn="just" fontAlgn="base"/>
            <a:r>
              <a:rPr lang="en-US" sz="2000" smtClean="0">
                <a:solidFill>
                  <a:schemeClr val="bg1"/>
                </a:solidFill>
                <a:latin typeface="Arial" pitchFamily="34" charset="0"/>
                <a:cs typeface="Arial" pitchFamily="34" charset="0"/>
              </a:rPr>
              <a:t>   Hệ </a:t>
            </a:r>
            <a:r>
              <a:rPr lang="en-US" sz="2000">
                <a:solidFill>
                  <a:schemeClr val="bg1"/>
                </a:solidFill>
                <a:latin typeface="Arial" pitchFamily="34" charset="0"/>
                <a:cs typeface="Arial" pitchFamily="34" charset="0"/>
              </a:rPr>
              <a:t>thống luật pháp chưa hoàn chỉnh, không đồng bộ, gây khó khăn trong việc thực hiện các cam kết của các tổ chức kinh tế quốc tế.</a:t>
            </a:r>
          </a:p>
        </p:txBody>
      </p:sp>
    </p:spTree>
    <p:extLst>
      <p:ext uri="{BB962C8B-B14F-4D97-AF65-F5344CB8AC3E}">
        <p14:creationId xmlns:p14="http://schemas.microsoft.com/office/powerpoint/2010/main" val="211584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27066" y="2601746"/>
            <a:ext cx="3768437" cy="40011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2000" smtClean="0">
                <a:solidFill>
                  <a:schemeClr val="accent4">
                    <a:lumMod val="50000"/>
                  </a:schemeClr>
                </a:solidFill>
                <a:latin typeface="Arial" pitchFamily="34" charset="0"/>
                <a:cs typeface="Arial" pitchFamily="34" charset="0"/>
              </a:rPr>
              <a:t>c) Thành tựu, ý nghĩa, hạn chế</a:t>
            </a:r>
            <a:endParaRPr lang="en-US" sz="2000">
              <a:solidFill>
                <a:schemeClr val="accent4">
                  <a:lumMod val="50000"/>
                </a:schemeClr>
              </a:solidFill>
              <a:latin typeface="Arial" pitchFamily="34" charset="0"/>
              <a:cs typeface="Arial" pitchFamily="34" charset="0"/>
            </a:endParaRPr>
          </a:p>
        </p:txBody>
      </p:sp>
      <p:sp>
        <p:nvSpPr>
          <p:cNvPr id="6" name="TextBox 5"/>
          <p:cNvSpPr txBox="1"/>
          <p:nvPr/>
        </p:nvSpPr>
        <p:spPr>
          <a:xfrm>
            <a:off x="685800" y="685800"/>
            <a:ext cx="7162800" cy="954107"/>
          </a:xfrm>
          <a:prstGeom prst="rect">
            <a:avLst/>
          </a:prstGeom>
          <a:noFill/>
        </p:spPr>
        <p:txBody>
          <a:bodyPr wrap="square" rtlCol="0">
            <a:spAutoFit/>
          </a:bodyPr>
          <a:lstStyle/>
          <a:p>
            <a:r>
              <a:rPr lang="en-US" sz="2800" smtClean="0">
                <a:solidFill>
                  <a:schemeClr val="tx2">
                    <a:lumMod val="60000"/>
                    <a:lumOff val="40000"/>
                  </a:schemeClr>
                </a:solidFill>
                <a:latin typeface="Arial" pitchFamily="34" charset="0"/>
                <a:cs typeface="Arial" pitchFamily="34" charset="0"/>
              </a:rPr>
              <a:t>II. ĐƯỜNG LỐI ĐỐI NGOẠI, HỘI NHẬP KINH TẾ QUỐC TẾ THỜI KÌ ĐỔI MỚI</a:t>
            </a:r>
            <a:endParaRPr lang="en-US" sz="2800">
              <a:solidFill>
                <a:schemeClr val="tx2">
                  <a:lumMod val="60000"/>
                  <a:lumOff val="40000"/>
                </a:schemeClr>
              </a:solidFill>
              <a:latin typeface="Arial" pitchFamily="34" charset="0"/>
              <a:cs typeface="Arial" pitchFamily="34" charset="0"/>
            </a:endParaRPr>
          </a:p>
        </p:txBody>
      </p:sp>
      <p:sp>
        <p:nvSpPr>
          <p:cNvPr id="7" name="Rectangle 6"/>
          <p:cNvSpPr/>
          <p:nvPr/>
        </p:nvSpPr>
        <p:spPr>
          <a:xfrm>
            <a:off x="990600" y="2057400"/>
            <a:ext cx="6553200" cy="400110"/>
          </a:xfrm>
          <a:prstGeom prst="rect">
            <a:avLst/>
          </a:prstGeom>
          <a:solidFill>
            <a:schemeClr val="accent5">
              <a:lumMod val="50000"/>
            </a:schemeClr>
          </a:solidFill>
          <a:scene3d>
            <a:camera prst="orthographicFront"/>
            <a:lightRig rig="threePt" dir="t"/>
          </a:scene3d>
          <a:sp3d>
            <a:bevelT/>
          </a:sp3d>
        </p:spPr>
        <p:style>
          <a:lnRef idx="3">
            <a:schemeClr val="lt1"/>
          </a:lnRef>
          <a:fillRef idx="1">
            <a:schemeClr val="accent4"/>
          </a:fillRef>
          <a:effectRef idx="1">
            <a:schemeClr val="accent4"/>
          </a:effectRef>
          <a:fontRef idx="minor">
            <a:schemeClr val="lt1"/>
          </a:fontRef>
        </p:style>
        <p:txBody>
          <a:bodyPr wrap="square">
            <a:spAutoFit/>
          </a:bodyPr>
          <a:lstStyle/>
          <a:p>
            <a:pPr lvl="0"/>
            <a:r>
              <a:rPr lang="en-US" sz="2000" b="1" smtClean="0"/>
              <a:t>2. Nội dung đường lối đối ngoại, hội nhập kinh tế quốc tế</a:t>
            </a:r>
            <a:endParaRPr lang="en-US" sz="2000"/>
          </a:p>
        </p:txBody>
      </p:sp>
      <p:sp>
        <p:nvSpPr>
          <p:cNvPr id="8" name="TextBox 7"/>
          <p:cNvSpPr txBox="1"/>
          <p:nvPr/>
        </p:nvSpPr>
        <p:spPr>
          <a:xfrm>
            <a:off x="1524000" y="3152745"/>
            <a:ext cx="1492334" cy="400110"/>
          </a:xfrm>
          <a:prstGeom prst="rect">
            <a:avLst/>
          </a:prstGeom>
          <a:noFill/>
        </p:spPr>
        <p:txBody>
          <a:bodyPr wrap="square" rtlCol="0">
            <a:spAutoFit/>
          </a:bodyPr>
          <a:lstStyle/>
          <a:p>
            <a:r>
              <a:rPr lang="en-US" sz="2000" smtClean="0">
                <a:solidFill>
                  <a:schemeClr val="bg1"/>
                </a:solidFill>
                <a:latin typeface="Arial" pitchFamily="34" charset="0"/>
                <a:cs typeface="Arial" pitchFamily="34" charset="0"/>
              </a:rPr>
              <a:t>-</a:t>
            </a:r>
            <a:r>
              <a:rPr lang="en-US" sz="2000" smtClean="0">
                <a:solidFill>
                  <a:schemeClr val="accent2">
                    <a:lumMod val="60000"/>
                    <a:lumOff val="40000"/>
                  </a:schemeClr>
                </a:solidFill>
                <a:latin typeface="Arial" pitchFamily="34" charset="0"/>
                <a:cs typeface="Arial" pitchFamily="34" charset="0"/>
              </a:rPr>
              <a:t> Hạn chế:</a:t>
            </a:r>
            <a:endParaRPr lang="en-US" sz="2000">
              <a:solidFill>
                <a:schemeClr val="accent2">
                  <a:lumMod val="60000"/>
                  <a:lumOff val="40000"/>
                </a:schemeClr>
              </a:solidFill>
              <a:latin typeface="Arial" pitchFamily="34" charset="0"/>
              <a:cs typeface="Arial" pitchFamily="34" charset="0"/>
            </a:endParaRPr>
          </a:p>
        </p:txBody>
      </p:sp>
      <p:sp>
        <p:nvSpPr>
          <p:cNvPr id="9" name="Rectangle 8"/>
          <p:cNvSpPr/>
          <p:nvPr/>
        </p:nvSpPr>
        <p:spPr>
          <a:xfrm>
            <a:off x="1327066" y="3552855"/>
            <a:ext cx="6521534" cy="1015663"/>
          </a:xfrm>
          <a:prstGeom prst="rect">
            <a:avLst/>
          </a:prstGeom>
        </p:spPr>
        <p:txBody>
          <a:bodyPr wrap="square">
            <a:spAutoFit/>
          </a:bodyPr>
          <a:lstStyle/>
          <a:p>
            <a:pPr lvl="0" algn="just" fontAlgn="base"/>
            <a:r>
              <a:rPr lang="en-US" sz="2000" smtClean="0">
                <a:solidFill>
                  <a:schemeClr val="bg1"/>
                </a:solidFill>
                <a:latin typeface="Arial" pitchFamily="34" charset="0"/>
                <a:cs typeface="Arial" pitchFamily="34" charset="0"/>
              </a:rPr>
              <a:t>   Chưa </a:t>
            </a:r>
            <a:r>
              <a:rPr lang="en-US" sz="2000">
                <a:solidFill>
                  <a:schemeClr val="bg1"/>
                </a:solidFill>
                <a:latin typeface="Arial" pitchFamily="34" charset="0"/>
                <a:cs typeface="Arial" pitchFamily="34" charset="0"/>
              </a:rPr>
              <a:t>hình thành được một kế hoạch tổng thể và dài hạn về hội nhập kinh tế quốc tế và một lộ trình hợp lý cho việc thực hiện các cam kết.</a:t>
            </a:r>
          </a:p>
        </p:txBody>
      </p:sp>
      <p:sp>
        <p:nvSpPr>
          <p:cNvPr id="10" name="Rectangle 9"/>
          <p:cNvSpPr/>
          <p:nvPr/>
        </p:nvSpPr>
        <p:spPr>
          <a:xfrm>
            <a:off x="1327066" y="4495800"/>
            <a:ext cx="6521534" cy="1631216"/>
          </a:xfrm>
          <a:prstGeom prst="rect">
            <a:avLst/>
          </a:prstGeom>
        </p:spPr>
        <p:txBody>
          <a:bodyPr wrap="square">
            <a:spAutoFit/>
          </a:bodyPr>
          <a:lstStyle/>
          <a:p>
            <a:pPr lvl="0" algn="just" fontAlgn="base"/>
            <a:r>
              <a:rPr lang="en-US" sz="2000" smtClean="0">
                <a:solidFill>
                  <a:schemeClr val="bg1"/>
                </a:solidFill>
                <a:latin typeface="Arial" pitchFamily="34" charset="0"/>
                <a:cs typeface="Arial" pitchFamily="34" charset="0"/>
              </a:rPr>
              <a:t>   Doanh </a:t>
            </a:r>
            <a:r>
              <a:rPr lang="en-US" sz="2000">
                <a:solidFill>
                  <a:schemeClr val="bg1"/>
                </a:solidFill>
                <a:latin typeface="Arial" pitchFamily="34" charset="0"/>
                <a:cs typeface="Arial" pitchFamily="34" charset="0"/>
              </a:rPr>
              <a:t>nghiệp nước ta hầu hết qui mô nhỏ, yếu kém cả về quản lí và công nghệ; kết cấu hạ tầng và các ngành dịch vụ cơ bản phục vụ sản xuất kinh doanh đều kém phát triển và có chi phí cao hơn các nước trong khu vực.</a:t>
            </a:r>
          </a:p>
        </p:txBody>
      </p:sp>
    </p:spTree>
    <p:extLst>
      <p:ext uri="{BB962C8B-B14F-4D97-AF65-F5344CB8AC3E}">
        <p14:creationId xmlns:p14="http://schemas.microsoft.com/office/powerpoint/2010/main" val="360602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1384995"/>
          </a:xfrm>
          <a:prstGeom prst="rect">
            <a:avLst/>
          </a:prstGeom>
          <a:noFill/>
        </p:spPr>
        <p:txBody>
          <a:bodyPr wrap="square" rtlCol="0">
            <a:spAutoFit/>
          </a:bodyPr>
          <a:lstStyle/>
          <a:p>
            <a:pPr eaLnBrk="0" hangingPunct="0">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NAM ĐẠI HỘI XI</a:t>
            </a:r>
            <a:endParaRPr lang="en-US" sz="2800"/>
          </a:p>
          <a:p>
            <a:pPr eaLnBrk="0" fontAlgn="auto" hangingPunct="0">
              <a:spcBef>
                <a:spcPts val="0"/>
              </a:spcBef>
              <a:spcAft>
                <a:spcPts val="0"/>
              </a:spcAft>
              <a:defRPr/>
            </a:pPr>
            <a:endParaRPr lang="en-US" sz="2800" kern="0">
              <a:solidFill>
                <a:schemeClr val="tx2">
                  <a:lumMod val="60000"/>
                  <a:lumOff val="40000"/>
                </a:schemeClr>
              </a:solidFill>
              <a:latin typeface="Arial" charset="0"/>
            </a:endParaRPr>
          </a:p>
        </p:txBody>
      </p:sp>
      <p:sp>
        <p:nvSpPr>
          <p:cNvPr id="6" name="Rectangle 5"/>
          <p:cNvSpPr/>
          <p:nvPr/>
        </p:nvSpPr>
        <p:spPr>
          <a:xfrm>
            <a:off x="1066800" y="1981200"/>
            <a:ext cx="6021200"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en-US" sz="2000" b="1" smtClean="0">
                <a:latin typeface="Arial" pitchFamily="34" charset="0"/>
                <a:cs typeface="Arial" pitchFamily="34" charset="0"/>
              </a:rPr>
              <a:t>1. Tổng </a:t>
            </a:r>
            <a:r>
              <a:rPr lang="en-US" sz="2000" b="1">
                <a:latin typeface="Arial" pitchFamily="34" charset="0"/>
                <a:cs typeface="Arial" pitchFamily="34" charset="0"/>
              </a:rPr>
              <a:t>quan đường lối đối ngoại của Đại hội XI</a:t>
            </a:r>
            <a:endParaRPr lang="en-US" sz="2000">
              <a:latin typeface="Arial" pitchFamily="34" charset="0"/>
              <a:cs typeface="Arial" pitchFamily="34" charset="0"/>
            </a:endParaRPr>
          </a:p>
        </p:txBody>
      </p:sp>
      <p:sp>
        <p:nvSpPr>
          <p:cNvPr id="7" name="Rectangle 6"/>
          <p:cNvSpPr/>
          <p:nvPr/>
        </p:nvSpPr>
        <p:spPr>
          <a:xfrm>
            <a:off x="1066800" y="2743200"/>
            <a:ext cx="6021200" cy="707886"/>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r>
              <a:rPr lang="en-US" sz="2000" b="1">
                <a:solidFill>
                  <a:schemeClr val="bg1"/>
                </a:solidFill>
                <a:latin typeface="Arial" pitchFamily="34" charset="0"/>
                <a:cs typeface="Arial" pitchFamily="34" charset="0"/>
              </a:rPr>
              <a:t>2. Những định hướng lớn về đối ngoại của Đại hội XI</a:t>
            </a:r>
            <a:endParaRPr lang="en-US" sz="2000">
              <a:solidFill>
                <a:schemeClr val="bg1"/>
              </a:solidFill>
              <a:latin typeface="Arial" pitchFamily="34" charset="0"/>
              <a:cs typeface="Arial" pitchFamily="34" charset="0"/>
            </a:endParaRPr>
          </a:p>
        </p:txBody>
      </p:sp>
      <p:sp>
        <p:nvSpPr>
          <p:cNvPr id="8" name="Rectangle 7"/>
          <p:cNvSpPr/>
          <p:nvPr/>
        </p:nvSpPr>
        <p:spPr>
          <a:xfrm>
            <a:off x="1035338" y="3762345"/>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Tree>
    <p:extLst>
      <p:ext uri="{BB962C8B-B14F-4D97-AF65-F5344CB8AC3E}">
        <p14:creationId xmlns:p14="http://schemas.microsoft.com/office/powerpoint/2010/main" val="313087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7" grpId="1" animBg="1"/>
      <p:bldP spid="8" grpId="0" animBg="1"/>
      <p:bldP spid="8"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6" name="Rectangle 5"/>
          <p:cNvSpPr/>
          <p:nvPr/>
        </p:nvSpPr>
        <p:spPr>
          <a:xfrm>
            <a:off x="1066800" y="1981200"/>
            <a:ext cx="6021200"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en-US" sz="2000" b="1" smtClean="0">
                <a:latin typeface="Arial" pitchFamily="34" charset="0"/>
                <a:cs typeface="Arial" pitchFamily="34" charset="0"/>
              </a:rPr>
              <a:t>1. Tổng </a:t>
            </a:r>
            <a:r>
              <a:rPr lang="en-US" sz="2000" b="1">
                <a:latin typeface="Arial" pitchFamily="34" charset="0"/>
                <a:cs typeface="Arial" pitchFamily="34" charset="0"/>
              </a:rPr>
              <a:t>quan đường lối đối ngoại của Đại hội XI</a:t>
            </a:r>
            <a:endParaRPr lang="en-US" sz="2000">
              <a:latin typeface="Arial" pitchFamily="34" charset="0"/>
              <a:cs typeface="Arial" pitchFamily="34" charset="0"/>
            </a:endParaRPr>
          </a:p>
        </p:txBody>
      </p:sp>
      <p:sp>
        <p:nvSpPr>
          <p:cNvPr id="7" name="Rectangle 6"/>
          <p:cNvSpPr/>
          <p:nvPr/>
        </p:nvSpPr>
        <p:spPr>
          <a:xfrm>
            <a:off x="1047008" y="2514600"/>
            <a:ext cx="7391400" cy="3785652"/>
          </a:xfrm>
          <a:prstGeom prst="rect">
            <a:avLst/>
          </a:prstGeom>
        </p:spPr>
        <p:txBody>
          <a:bodyPr wrap="square">
            <a:spAutoFit/>
          </a:bodyPr>
          <a:lstStyle/>
          <a:p>
            <a:pPr algn="just"/>
            <a:r>
              <a:rPr lang="en-US" sz="2000" smtClean="0">
                <a:solidFill>
                  <a:schemeClr val="bg1"/>
                </a:solidFill>
              </a:rPr>
              <a:t>  Báo </a:t>
            </a:r>
            <a:r>
              <a:rPr lang="en-US" sz="2000">
                <a:solidFill>
                  <a:schemeClr val="bg1"/>
                </a:solidFill>
              </a:rPr>
              <a:t>cáo Chính trị của Ban Chấp hành Trung ương Đảng khóa X tại Đại hội đại biểu toàn quốc lần thứ XI của Đảng chủ trương: </a:t>
            </a:r>
            <a:r>
              <a:rPr lang="en-US" sz="2000" i="1">
                <a:solidFill>
                  <a:schemeClr val="bg1"/>
                </a:solidFill>
              </a:rPr>
              <a:t>“</a:t>
            </a:r>
            <a:r>
              <a:rPr lang="en-US" sz="2000" i="1">
                <a:solidFill>
                  <a:schemeClr val="accent2">
                    <a:lumMod val="60000"/>
                    <a:lumOff val="40000"/>
                  </a:schemeClr>
                </a:solidFill>
              </a:rPr>
              <a:t>Thực hiện nhất quán đường lối đối ngoại độc lập, tự chủ,  hòa bình, hợp tác và phát triển; đa phương hóa, đa dạng hóa quan hệ, chủ động và tích cực hội nhập quốc tế; là bạn, đối tác tin cậy và thành viên có trách nhiệm trong cộng đồng quốc tế; vì lợi ích quốc gia, dân tộc, vì một nước Việt Nam xã hội chủ nghĩa giàu mạnh”</a:t>
            </a:r>
            <a:r>
              <a:rPr lang="en-US" sz="2000">
                <a:solidFill>
                  <a:schemeClr val="bg1"/>
                </a:solidFill>
              </a:rPr>
              <a:t>. Báo cáo Chính trị xác định: </a:t>
            </a:r>
            <a:r>
              <a:rPr lang="en-US" sz="2000" i="1">
                <a:solidFill>
                  <a:schemeClr val="accent1">
                    <a:lumMod val="60000"/>
                    <a:lumOff val="40000"/>
                  </a:schemeClr>
                </a:solidFill>
              </a:rPr>
              <a:t>“Nhiệm vụ của công tác đối ngoại là giữ vững môi trường hòa bình, thuận lợi cho đẩy mạnh công nghiệp hóa, hiện đại hóa, bảo vệ vững chắc độc lập, chủ quyền, thống nhất và toàn vẹn lãnh thổ; nâng cao vị thế của đất nước; góp phần tích cực vào cuộc đấu tranh vì hòa bình, độc lập dân tộc, dân chủ và tiến bộ xã hội trên thế giới”</a:t>
            </a:r>
            <a:r>
              <a:rPr lang="en-US" sz="2000" i="1">
                <a:solidFill>
                  <a:schemeClr val="bg1"/>
                </a:solidFill>
              </a:rPr>
              <a:t>.</a:t>
            </a:r>
            <a:endParaRPr lang="en-US" sz="2000">
              <a:solidFill>
                <a:schemeClr val="bg1"/>
              </a:solidFill>
            </a:endParaRPr>
          </a:p>
        </p:txBody>
      </p:sp>
    </p:spTree>
    <p:extLst>
      <p:ext uri="{BB962C8B-B14F-4D97-AF65-F5344CB8AC3E}">
        <p14:creationId xmlns:p14="http://schemas.microsoft.com/office/powerpoint/2010/main" val="394979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7"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7" name="Rectangle 6"/>
          <p:cNvSpPr/>
          <p:nvPr/>
        </p:nvSpPr>
        <p:spPr>
          <a:xfrm>
            <a:off x="1078675" y="2000655"/>
            <a:ext cx="6021200" cy="707886"/>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r>
              <a:rPr lang="en-US" sz="2000" b="1">
                <a:solidFill>
                  <a:schemeClr val="bg1"/>
                </a:solidFill>
                <a:latin typeface="Arial" pitchFamily="34" charset="0"/>
                <a:cs typeface="Arial" pitchFamily="34" charset="0"/>
              </a:rPr>
              <a:t>2. Những định hướng lớn về đối ngoại của Đại hội XI</a:t>
            </a:r>
            <a:endParaRPr lang="en-US" sz="2000">
              <a:solidFill>
                <a:schemeClr val="bg1"/>
              </a:solidFill>
              <a:latin typeface="Arial" pitchFamily="34" charset="0"/>
              <a:cs typeface="Arial" pitchFamily="34" charset="0"/>
            </a:endParaRPr>
          </a:p>
        </p:txBody>
      </p:sp>
      <p:sp>
        <p:nvSpPr>
          <p:cNvPr id="8" name="Rectangle 7"/>
          <p:cNvSpPr/>
          <p:nvPr/>
        </p:nvSpPr>
        <p:spPr>
          <a:xfrm>
            <a:off x="1447800" y="2912998"/>
            <a:ext cx="3401893" cy="400110"/>
          </a:xfrm>
          <a:prstGeom prst="rect">
            <a:avLst/>
          </a:prstGeom>
        </p:spPr>
        <p:txBody>
          <a:bodyPr wrap="none">
            <a:spAutoFit/>
          </a:bodyPr>
          <a:lstStyle/>
          <a:p>
            <a:r>
              <a:rPr lang="en-US" sz="2000">
                <a:solidFill>
                  <a:schemeClr val="bg1"/>
                </a:solidFill>
                <a:latin typeface="Arial" pitchFamily="34" charset="0"/>
                <a:cs typeface="Arial" pitchFamily="34" charset="0"/>
              </a:rPr>
              <a:t>(i) </a:t>
            </a:r>
            <a:r>
              <a:rPr lang="en-US" sz="2000" u="sng">
                <a:solidFill>
                  <a:schemeClr val="bg1"/>
                </a:solidFill>
                <a:latin typeface="Arial" pitchFamily="34" charset="0"/>
                <a:cs typeface="Arial" pitchFamily="34" charset="0"/>
              </a:rPr>
              <a:t>Về quan hệ song phương</a:t>
            </a:r>
            <a:endParaRPr lang="en-US" sz="2000">
              <a:solidFill>
                <a:schemeClr val="bg1"/>
              </a:solidFill>
              <a:latin typeface="Arial" pitchFamily="34" charset="0"/>
              <a:cs typeface="Arial" pitchFamily="34" charset="0"/>
            </a:endParaRPr>
          </a:p>
        </p:txBody>
      </p:sp>
      <p:sp>
        <p:nvSpPr>
          <p:cNvPr id="9" name="Rectangle 8"/>
          <p:cNvSpPr/>
          <p:nvPr/>
        </p:nvSpPr>
        <p:spPr>
          <a:xfrm>
            <a:off x="1447800" y="3429000"/>
            <a:ext cx="3007811" cy="400110"/>
          </a:xfrm>
          <a:prstGeom prst="rect">
            <a:avLst/>
          </a:prstGeom>
        </p:spPr>
        <p:txBody>
          <a:bodyPr wrap="none">
            <a:spAutoFit/>
          </a:bodyPr>
          <a:lstStyle/>
          <a:p>
            <a:r>
              <a:rPr lang="en-US" sz="2000">
                <a:solidFill>
                  <a:schemeClr val="bg1"/>
                </a:solidFill>
                <a:latin typeface="Arial" pitchFamily="34" charset="0"/>
                <a:cs typeface="Arial" pitchFamily="34" charset="0"/>
              </a:rPr>
              <a:t>(ii) </a:t>
            </a:r>
            <a:r>
              <a:rPr lang="en-US" sz="2000" u="sng">
                <a:solidFill>
                  <a:schemeClr val="bg1"/>
                </a:solidFill>
                <a:latin typeface="Arial" pitchFamily="34" charset="0"/>
                <a:cs typeface="Arial" pitchFamily="34" charset="0"/>
              </a:rPr>
              <a:t>Là thành viên ASEAN</a:t>
            </a:r>
            <a:endParaRPr lang="en-US" sz="2000">
              <a:solidFill>
                <a:schemeClr val="bg1"/>
              </a:solidFill>
              <a:latin typeface="Arial" pitchFamily="34" charset="0"/>
              <a:cs typeface="Arial" pitchFamily="34" charset="0"/>
            </a:endParaRPr>
          </a:p>
        </p:txBody>
      </p:sp>
      <p:sp>
        <p:nvSpPr>
          <p:cNvPr id="10" name="Rectangle 9"/>
          <p:cNvSpPr/>
          <p:nvPr/>
        </p:nvSpPr>
        <p:spPr>
          <a:xfrm>
            <a:off x="1447800" y="3962400"/>
            <a:ext cx="3504486" cy="400110"/>
          </a:xfrm>
          <a:prstGeom prst="rect">
            <a:avLst/>
          </a:prstGeom>
        </p:spPr>
        <p:txBody>
          <a:bodyPr wrap="none">
            <a:spAutoFit/>
          </a:bodyPr>
          <a:lstStyle/>
          <a:p>
            <a:r>
              <a:rPr lang="en-US" sz="2000">
                <a:solidFill>
                  <a:schemeClr val="bg1"/>
                </a:solidFill>
                <a:latin typeface="Arial" pitchFamily="34" charset="0"/>
                <a:cs typeface="Arial" pitchFamily="34" charset="0"/>
              </a:rPr>
              <a:t>(iii) </a:t>
            </a:r>
            <a:r>
              <a:rPr lang="en-US" sz="2000" u="sng">
                <a:solidFill>
                  <a:schemeClr val="bg1"/>
                </a:solidFill>
                <a:latin typeface="Arial" pitchFamily="34" charset="0"/>
                <a:cs typeface="Arial" pitchFamily="34" charset="0"/>
              </a:rPr>
              <a:t>Về ngoại giao đa phương</a:t>
            </a:r>
            <a:endParaRPr lang="en-US" sz="2000">
              <a:solidFill>
                <a:schemeClr val="bg1"/>
              </a:solidFill>
              <a:latin typeface="Arial" pitchFamily="34" charset="0"/>
              <a:cs typeface="Arial" pitchFamily="34" charset="0"/>
            </a:endParaRPr>
          </a:p>
        </p:txBody>
      </p:sp>
      <p:sp>
        <p:nvSpPr>
          <p:cNvPr id="11" name="Rectangle 10"/>
          <p:cNvSpPr/>
          <p:nvPr/>
        </p:nvSpPr>
        <p:spPr>
          <a:xfrm>
            <a:off x="1447800" y="4495800"/>
            <a:ext cx="2961067" cy="400110"/>
          </a:xfrm>
          <a:prstGeom prst="rect">
            <a:avLst/>
          </a:prstGeom>
        </p:spPr>
        <p:txBody>
          <a:bodyPr wrap="none">
            <a:spAutoFit/>
          </a:bodyPr>
          <a:lstStyle/>
          <a:p>
            <a:r>
              <a:rPr lang="en-US" sz="2000">
                <a:solidFill>
                  <a:schemeClr val="bg1"/>
                </a:solidFill>
                <a:latin typeface="Arial" pitchFamily="34" charset="0"/>
                <a:cs typeface="Arial" pitchFamily="34" charset="0"/>
              </a:rPr>
              <a:t>(iv) </a:t>
            </a:r>
            <a:r>
              <a:rPr lang="en-US" sz="2000" u="sng">
                <a:solidFill>
                  <a:schemeClr val="bg1"/>
                </a:solidFill>
                <a:latin typeface="Arial" pitchFamily="34" charset="0"/>
                <a:cs typeface="Arial" pitchFamily="34" charset="0"/>
              </a:rPr>
              <a:t>Về biên giới lãnh thổ</a:t>
            </a:r>
            <a:endParaRPr lang="en-US" sz="2000">
              <a:solidFill>
                <a:schemeClr val="bg1"/>
              </a:solidFill>
              <a:latin typeface="Arial" pitchFamily="34" charset="0"/>
              <a:cs typeface="Arial" pitchFamily="34" charset="0"/>
            </a:endParaRPr>
          </a:p>
        </p:txBody>
      </p:sp>
      <p:sp>
        <p:nvSpPr>
          <p:cNvPr id="12" name="Rectangle 11"/>
          <p:cNvSpPr/>
          <p:nvPr/>
        </p:nvSpPr>
        <p:spPr>
          <a:xfrm>
            <a:off x="1425834" y="5029200"/>
            <a:ext cx="2932213" cy="400110"/>
          </a:xfrm>
          <a:prstGeom prst="rect">
            <a:avLst/>
          </a:prstGeom>
        </p:spPr>
        <p:txBody>
          <a:bodyPr wrap="none">
            <a:spAutoFit/>
          </a:bodyPr>
          <a:lstStyle/>
          <a:p>
            <a:r>
              <a:rPr lang="en-US" sz="2000">
                <a:solidFill>
                  <a:schemeClr val="bg1"/>
                </a:solidFill>
                <a:latin typeface="Arial" pitchFamily="34" charset="0"/>
                <a:cs typeface="Arial" pitchFamily="34" charset="0"/>
              </a:rPr>
              <a:t>(v) </a:t>
            </a:r>
            <a:r>
              <a:rPr lang="en-US" sz="2000" u="sng">
                <a:solidFill>
                  <a:schemeClr val="bg1"/>
                </a:solidFill>
                <a:latin typeface="Arial" pitchFamily="34" charset="0"/>
                <a:cs typeface="Arial" pitchFamily="34" charset="0"/>
              </a:rPr>
              <a:t>Về các lĩnh vực khác</a:t>
            </a:r>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107130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8"/>
                                        </p:tgtEl>
                                      </p:cBhvr>
                                    </p:animEffect>
                                    <p:set>
                                      <p:cBhvr>
                                        <p:cTn id="40" dur="1" fill="hold">
                                          <p:stCondLst>
                                            <p:cond delay="499"/>
                                          </p:stCondLst>
                                        </p:cTn>
                                        <p:tgtEl>
                                          <p:spTgt spid="8"/>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10"/>
                                        </p:tgtEl>
                                      </p:cBhvr>
                                    </p:animEffect>
                                    <p:set>
                                      <p:cBhvr>
                                        <p:cTn id="46" dur="1" fill="hold">
                                          <p:stCondLst>
                                            <p:cond delay="499"/>
                                          </p:stCondLst>
                                        </p:cTn>
                                        <p:tgtEl>
                                          <p:spTgt spid="10"/>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11"/>
                                        </p:tgtEl>
                                      </p:cBhvr>
                                    </p:animEffect>
                                    <p:set>
                                      <p:cBhvr>
                                        <p:cTn id="49" dur="1" fill="hold">
                                          <p:stCondLst>
                                            <p:cond delay="499"/>
                                          </p:stCondLst>
                                        </p:cTn>
                                        <p:tgtEl>
                                          <p:spTgt spid="11"/>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p:bldP spid="8" grpId="1"/>
      <p:bldP spid="9" grpId="0"/>
      <p:bldP spid="9" grpId="1"/>
      <p:bldP spid="10" grpId="0"/>
      <p:bldP spid="10" grpId="1"/>
      <p:bldP spid="11" grpId="0"/>
      <p:bldP spid="11" grpId="1"/>
      <p:bldP spid="12" grpId="0"/>
      <p:bldP spid="12"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7" name="Rectangle 6"/>
          <p:cNvSpPr/>
          <p:nvPr/>
        </p:nvSpPr>
        <p:spPr>
          <a:xfrm>
            <a:off x="1066800" y="1981200"/>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
        <p:nvSpPr>
          <p:cNvPr id="8" name="Rectangle 7"/>
          <p:cNvSpPr/>
          <p:nvPr/>
        </p:nvSpPr>
        <p:spPr>
          <a:xfrm>
            <a:off x="1048986" y="2590800"/>
            <a:ext cx="6952013" cy="707886"/>
          </a:xfrm>
          <a:prstGeom prst="rect">
            <a:avLst/>
          </a:prstGeom>
        </p:spPr>
        <p:txBody>
          <a:bodyPr wrap="square">
            <a:spAutoFit/>
          </a:bodyPr>
          <a:lstStyle/>
          <a:p>
            <a:pPr algn="just"/>
            <a:r>
              <a:rPr lang="en-US" sz="2000" b="1" i="1" smtClean="0">
                <a:solidFill>
                  <a:schemeClr val="bg1"/>
                </a:solidFill>
                <a:latin typeface="Arial" pitchFamily="34" charset="0"/>
                <a:cs typeface="Arial" pitchFamily="34" charset="0"/>
              </a:rPr>
              <a:t>  </a:t>
            </a:r>
            <a:r>
              <a:rPr lang="en-US" sz="2000" b="1" i="1" smtClean="0">
                <a:solidFill>
                  <a:schemeClr val="accent2">
                    <a:lumMod val="60000"/>
                    <a:lumOff val="40000"/>
                  </a:schemeClr>
                </a:solidFill>
                <a:latin typeface="Arial" pitchFamily="34" charset="0"/>
                <a:cs typeface="Arial" pitchFamily="34" charset="0"/>
              </a:rPr>
              <a:t>Thứ </a:t>
            </a:r>
            <a:r>
              <a:rPr lang="en-US" sz="2000" b="1" i="1">
                <a:solidFill>
                  <a:schemeClr val="accent2">
                    <a:lumMod val="60000"/>
                    <a:lumOff val="40000"/>
                  </a:schemeClr>
                </a:solidFill>
                <a:latin typeface="Arial" pitchFamily="34" charset="0"/>
                <a:cs typeface="Arial" pitchFamily="34" charset="0"/>
              </a:rPr>
              <a:t>nhất</a:t>
            </a:r>
            <a:r>
              <a:rPr lang="en-US" sz="2000" i="1">
                <a:solidFill>
                  <a:schemeClr val="bg1"/>
                </a:solidFill>
                <a:latin typeface="Arial" pitchFamily="34" charset="0"/>
                <a:cs typeface="Arial" pitchFamily="34" charset="0"/>
              </a:rPr>
              <a:t>, Lợi ích quốc gia - dân tộc</a:t>
            </a:r>
            <a:r>
              <a:rPr lang="en-US" sz="2000">
                <a:solidFill>
                  <a:schemeClr val="bg1"/>
                </a:solidFill>
                <a:latin typeface="Arial" pitchFamily="34" charset="0"/>
                <a:cs typeface="Arial" pitchFamily="34" charset="0"/>
              </a:rPr>
              <a:t> vừa là mục tiêu vừa là nguyên tắc cao nhất của các hoạt động đối </a:t>
            </a:r>
            <a:r>
              <a:rPr lang="en-US" sz="2000" smtClean="0">
                <a:solidFill>
                  <a:schemeClr val="bg1"/>
                </a:solidFill>
                <a:latin typeface="Arial" pitchFamily="34" charset="0"/>
                <a:cs typeface="Arial" pitchFamily="34" charset="0"/>
              </a:rPr>
              <a:t>ngoại.</a:t>
            </a:r>
            <a:endParaRPr lang="en-US" sz="2000">
              <a:solidFill>
                <a:schemeClr val="bg1"/>
              </a:solidFill>
              <a:latin typeface="Arial" pitchFamily="34" charset="0"/>
              <a:cs typeface="Arial" pitchFamily="34" charset="0"/>
            </a:endParaRPr>
          </a:p>
        </p:txBody>
      </p:sp>
      <p:sp>
        <p:nvSpPr>
          <p:cNvPr id="9" name="Rectangle 8"/>
          <p:cNvSpPr/>
          <p:nvPr/>
        </p:nvSpPr>
        <p:spPr>
          <a:xfrm>
            <a:off x="1043047" y="3298686"/>
            <a:ext cx="6957951" cy="2246769"/>
          </a:xfrm>
          <a:prstGeom prst="rect">
            <a:avLst/>
          </a:prstGeom>
        </p:spPr>
        <p:txBody>
          <a:bodyPr wrap="square">
            <a:spAutoFit/>
          </a:bodyPr>
          <a:lstStyle/>
          <a:p>
            <a:pPr algn="just"/>
            <a:r>
              <a:rPr lang="en-US" sz="2000" b="1" i="1" smtClean="0">
                <a:solidFill>
                  <a:schemeClr val="bg1"/>
                </a:solidFill>
                <a:latin typeface="Arial" pitchFamily="34" charset="0"/>
                <a:cs typeface="Arial" pitchFamily="34" charset="0"/>
              </a:rPr>
              <a:t>  </a:t>
            </a:r>
            <a:r>
              <a:rPr lang="en-US" sz="2000" b="1" i="1" smtClean="0">
                <a:solidFill>
                  <a:schemeClr val="accent2">
                    <a:lumMod val="60000"/>
                    <a:lumOff val="40000"/>
                  </a:schemeClr>
                </a:solidFill>
                <a:latin typeface="Arial" pitchFamily="34" charset="0"/>
                <a:cs typeface="Arial" pitchFamily="34" charset="0"/>
              </a:rPr>
              <a:t>Thứ </a:t>
            </a:r>
            <a:r>
              <a:rPr lang="en-US" sz="2000" b="1" i="1">
                <a:solidFill>
                  <a:schemeClr val="accent2">
                    <a:lumMod val="60000"/>
                    <a:lumOff val="40000"/>
                  </a:schemeClr>
                </a:solidFill>
                <a:latin typeface="Arial" pitchFamily="34" charset="0"/>
                <a:cs typeface="Arial" pitchFamily="34" charset="0"/>
              </a:rPr>
              <a:t>hai</a:t>
            </a:r>
            <a:r>
              <a:rPr lang="en-US" sz="2000">
                <a:solidFill>
                  <a:schemeClr val="bg1"/>
                </a:solidFill>
                <a:latin typeface="Arial" pitchFamily="34" charset="0"/>
                <a:cs typeface="Arial" pitchFamily="34" charset="0"/>
              </a:rPr>
              <a:t>, về nhiệm vụ của công tác đối ngoại, văn kiện Đại hội XI nêu rõ: </a:t>
            </a:r>
            <a:r>
              <a:rPr lang="en-US" sz="2000">
                <a:solidFill>
                  <a:schemeClr val="accent1">
                    <a:lumMod val="40000"/>
                    <a:lumOff val="60000"/>
                  </a:schemeClr>
                </a:solidFill>
                <a:latin typeface="Arial" pitchFamily="34" charset="0"/>
                <a:cs typeface="Arial" pitchFamily="34" charset="0"/>
              </a:rPr>
              <a:t>“Nhiệm vụ của công tác đối ngoại là giữ vững môi trường hòa bình, thuận lợi cho đẩy mạnh công nghiệp hóa, hiện đại hóa; bảo vệ vững chắc độc lập, chủ quyền, thống nhất và toàn vẹn lãnh thổ; nâng cao vị thế của đất nước; góp phần tích cực vào cuộc đấu tranh vì hòa bình, độc lập dân tộc, dân chủ và tiến bộ xã hội trên thế giới”</a:t>
            </a:r>
            <a:r>
              <a:rPr lang="en-US" sz="2000">
                <a:solidFill>
                  <a:schemeClr val="bg1"/>
                </a:solidFill>
                <a:latin typeface="Arial" pitchFamily="34" charset="0"/>
                <a:cs typeface="Arial" pitchFamily="34" charset="0"/>
              </a:rPr>
              <a:t>.</a:t>
            </a:r>
          </a:p>
        </p:txBody>
      </p:sp>
    </p:spTree>
    <p:extLst>
      <p:ext uri="{BB962C8B-B14F-4D97-AF65-F5344CB8AC3E}">
        <p14:creationId xmlns:p14="http://schemas.microsoft.com/office/powerpoint/2010/main" val="340662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6" name="Rectangle 5"/>
          <p:cNvSpPr/>
          <p:nvPr/>
        </p:nvSpPr>
        <p:spPr>
          <a:xfrm>
            <a:off x="1066800" y="1981200"/>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
        <p:nvSpPr>
          <p:cNvPr id="7" name="Rectangle 6"/>
          <p:cNvSpPr/>
          <p:nvPr/>
        </p:nvSpPr>
        <p:spPr>
          <a:xfrm>
            <a:off x="914400" y="2590800"/>
            <a:ext cx="7467600" cy="3785652"/>
          </a:xfrm>
          <a:prstGeom prst="rect">
            <a:avLst/>
          </a:prstGeom>
        </p:spPr>
        <p:txBody>
          <a:bodyPr wrap="square">
            <a:spAutoFit/>
          </a:bodyPr>
          <a:lstStyle/>
          <a:p>
            <a:pPr algn="just"/>
            <a:r>
              <a:rPr lang="en-US" sz="2000" b="1" i="1" smtClean="0">
                <a:solidFill>
                  <a:schemeClr val="bg1"/>
                </a:solidFill>
                <a:latin typeface="Arial" pitchFamily="34" charset="0"/>
                <a:cs typeface="Arial" pitchFamily="34" charset="0"/>
              </a:rPr>
              <a:t>  </a:t>
            </a:r>
            <a:r>
              <a:rPr lang="en-US" sz="2000" b="1" i="1" smtClean="0">
                <a:solidFill>
                  <a:schemeClr val="accent2">
                    <a:lumMod val="60000"/>
                    <a:lumOff val="40000"/>
                  </a:schemeClr>
                </a:solidFill>
                <a:latin typeface="Arial" pitchFamily="34" charset="0"/>
                <a:cs typeface="Arial" pitchFamily="34" charset="0"/>
              </a:rPr>
              <a:t>Thứ </a:t>
            </a:r>
            <a:r>
              <a:rPr lang="en-US" sz="2000" b="1" i="1">
                <a:solidFill>
                  <a:schemeClr val="accent2">
                    <a:lumMod val="60000"/>
                    <a:lumOff val="40000"/>
                  </a:schemeClr>
                </a:solidFill>
                <a:latin typeface="Arial" pitchFamily="34" charset="0"/>
                <a:cs typeface="Arial" pitchFamily="34" charset="0"/>
              </a:rPr>
              <a:t>ba</a:t>
            </a:r>
            <a:r>
              <a:rPr lang="en-US" sz="2000">
                <a:solidFill>
                  <a:schemeClr val="bg1"/>
                </a:solidFill>
                <a:latin typeface="Arial" pitchFamily="34" charset="0"/>
                <a:cs typeface="Arial" pitchFamily="34" charset="0"/>
              </a:rPr>
              <a:t>, về các nguyên tắc phải tuân thủ khi tiến hành các hoạt động đối ngoại, tái khẳng định các nguyên tắc của đường lối, chính sách đối ngoại thời kỳ Đổi mới, Đại hội XI nêu: </a:t>
            </a:r>
            <a:r>
              <a:rPr lang="en-US" sz="2000">
                <a:solidFill>
                  <a:schemeClr val="accent1">
                    <a:lumMod val="60000"/>
                    <a:lumOff val="40000"/>
                  </a:schemeClr>
                </a:solidFill>
                <a:latin typeface="Arial" pitchFamily="34" charset="0"/>
                <a:cs typeface="Arial" pitchFamily="34" charset="0"/>
              </a:rPr>
              <a:t>“bảo đảm lợi ích quốc gia, giữ vững độc lập, tự chủ, vì hòa bình, hữu nghị, hợp tác và phát triển”</a:t>
            </a:r>
            <a:r>
              <a:rPr lang="en-US" sz="2000">
                <a:solidFill>
                  <a:schemeClr val="bg1"/>
                </a:solidFill>
                <a:latin typeface="Arial" pitchFamily="34" charset="0"/>
                <a:cs typeface="Arial" pitchFamily="34" charset="0"/>
              </a:rPr>
              <a:t>, </a:t>
            </a:r>
            <a:r>
              <a:rPr lang="en-US" sz="2000">
                <a:solidFill>
                  <a:schemeClr val="accent1">
                    <a:lumMod val="60000"/>
                    <a:lumOff val="40000"/>
                  </a:schemeClr>
                </a:solidFill>
                <a:latin typeface="Arial" pitchFamily="34" charset="0"/>
                <a:cs typeface="Arial" pitchFamily="34" charset="0"/>
              </a:rPr>
              <a:t>“tôn trọng các nguyên tắc cơ bản của luật pháp quốc tế, Hiến chương Liên hợp quốc</a:t>
            </a:r>
            <a:r>
              <a:rPr lang="en-US" sz="2000" smtClean="0">
                <a:solidFill>
                  <a:schemeClr val="accent1">
                    <a:lumMod val="60000"/>
                    <a:lumOff val="40000"/>
                  </a:schemeClr>
                </a:solidFill>
                <a:latin typeface="Arial" pitchFamily="34" charset="0"/>
                <a:cs typeface="Arial" pitchFamily="34" charset="0"/>
              </a:rPr>
              <a:t>”</a:t>
            </a:r>
            <a:r>
              <a:rPr lang="en-US" sz="2000" smtClean="0">
                <a:solidFill>
                  <a:schemeClr val="bg1"/>
                </a:solidFill>
                <a:latin typeface="Arial" pitchFamily="34" charset="0"/>
                <a:cs typeface="Arial" pitchFamily="34" charset="0"/>
              </a:rPr>
              <a:t>.</a:t>
            </a:r>
            <a:r>
              <a:rPr lang="en-US" sz="2000">
                <a:latin typeface="Arial" pitchFamily="34" charset="0"/>
                <a:cs typeface="Arial" pitchFamily="34" charset="0"/>
              </a:rPr>
              <a:t> </a:t>
            </a:r>
            <a:r>
              <a:rPr lang="en-US" sz="2000">
                <a:solidFill>
                  <a:schemeClr val="bg1"/>
                </a:solidFill>
                <a:latin typeface="Arial" pitchFamily="34" charset="0"/>
                <a:cs typeface="Arial" pitchFamily="34" charset="0"/>
              </a:rPr>
              <a:t>Bên cạnh những nguyên tắc nhất quán này, văn kiện Đại hội XI, phần định hướng giải quyết các vấn đề còn tồn tại về biên giới, lãnh thổ, ranh giới trên biển và thềm lục địa với các nước liên quan, nêu thêm nguyên tắc giải quyết các vấn đề tồn tại trên cơ sở các </a:t>
            </a:r>
            <a:r>
              <a:rPr lang="en-US" sz="2000">
                <a:solidFill>
                  <a:schemeClr val="accent1">
                    <a:lumMod val="60000"/>
                    <a:lumOff val="40000"/>
                  </a:schemeClr>
                </a:solidFill>
                <a:latin typeface="Arial" pitchFamily="34" charset="0"/>
                <a:cs typeface="Arial" pitchFamily="34" charset="0"/>
              </a:rPr>
              <a:t>“nguyên tắc ứng xử của khu vực”</a:t>
            </a:r>
            <a:r>
              <a:rPr lang="en-US" sz="2000">
                <a:solidFill>
                  <a:schemeClr val="bg1"/>
                </a:solidFill>
                <a:latin typeface="Arial" pitchFamily="34" charset="0"/>
                <a:cs typeface="Arial" pitchFamily="34" charset="0"/>
              </a:rPr>
              <a:t>.</a:t>
            </a:r>
          </a:p>
          <a:p>
            <a:pPr algn="just"/>
            <a:endParaRPr lang="en-US" sz="200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03200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6" name="Rectangle 5"/>
          <p:cNvSpPr/>
          <p:nvPr/>
        </p:nvSpPr>
        <p:spPr>
          <a:xfrm>
            <a:off x="1066800" y="1981200"/>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
        <p:nvSpPr>
          <p:cNvPr id="7" name="Rectangle 6"/>
          <p:cNvSpPr/>
          <p:nvPr/>
        </p:nvSpPr>
        <p:spPr>
          <a:xfrm>
            <a:off x="1066800" y="2590800"/>
            <a:ext cx="7086600" cy="2554545"/>
          </a:xfrm>
          <a:prstGeom prst="rect">
            <a:avLst/>
          </a:prstGeom>
        </p:spPr>
        <p:txBody>
          <a:bodyPr wrap="square">
            <a:spAutoFit/>
          </a:bodyPr>
          <a:lstStyle/>
          <a:p>
            <a:pPr algn="just"/>
            <a:r>
              <a:rPr lang="en-US" sz="2000" b="1" i="1" smtClean="0">
                <a:solidFill>
                  <a:schemeClr val="bg1"/>
                </a:solidFill>
                <a:latin typeface="Arial" pitchFamily="34" charset="0"/>
                <a:cs typeface="Arial" pitchFamily="34" charset="0"/>
              </a:rPr>
              <a:t>  </a:t>
            </a:r>
            <a:r>
              <a:rPr lang="en-US" sz="2000" b="1" i="1" smtClean="0">
                <a:solidFill>
                  <a:schemeClr val="accent2">
                    <a:lumMod val="60000"/>
                    <a:lumOff val="40000"/>
                  </a:schemeClr>
                </a:solidFill>
                <a:latin typeface="Arial" pitchFamily="34" charset="0"/>
                <a:cs typeface="Arial" pitchFamily="34" charset="0"/>
              </a:rPr>
              <a:t>Thứ </a:t>
            </a:r>
            <a:r>
              <a:rPr lang="en-US" sz="2000" b="1" i="1">
                <a:solidFill>
                  <a:schemeClr val="accent2">
                    <a:lumMod val="60000"/>
                    <a:lumOff val="40000"/>
                  </a:schemeClr>
                </a:solidFill>
                <a:latin typeface="Arial" pitchFamily="34" charset="0"/>
                <a:cs typeface="Arial" pitchFamily="34" charset="0"/>
              </a:rPr>
              <a:t>tư</a:t>
            </a:r>
            <a:r>
              <a:rPr lang="en-US" sz="2000">
                <a:solidFill>
                  <a:schemeClr val="bg1"/>
                </a:solidFill>
                <a:latin typeface="Arial" pitchFamily="34" charset="0"/>
                <a:cs typeface="Arial" pitchFamily="34" charset="0"/>
              </a:rPr>
              <a:t>, về phương châm của đường lối đối ngoại, các văn kiện của Đại hội khẳng định: thực hiện nhất quán đường lối đối ngoại </a:t>
            </a:r>
            <a:r>
              <a:rPr lang="en-US" sz="2000">
                <a:solidFill>
                  <a:schemeClr val="accent1">
                    <a:lumMod val="60000"/>
                    <a:lumOff val="40000"/>
                  </a:schemeClr>
                </a:solidFill>
                <a:latin typeface="Arial" pitchFamily="34" charset="0"/>
                <a:cs typeface="Arial" pitchFamily="34" charset="0"/>
              </a:rPr>
              <a:t>độc lập, tự chủ, hòa bình, hợp tác và phát triển; đa phương hóa</a:t>
            </a:r>
            <a:r>
              <a:rPr lang="en-US" sz="2000">
                <a:solidFill>
                  <a:schemeClr val="bg1"/>
                </a:solidFill>
                <a:latin typeface="Arial" pitchFamily="34" charset="0"/>
                <a:cs typeface="Arial" pitchFamily="34" charset="0"/>
              </a:rPr>
              <a:t>, </a:t>
            </a:r>
            <a:r>
              <a:rPr lang="en-US" sz="2000">
                <a:solidFill>
                  <a:schemeClr val="accent1">
                    <a:lumMod val="60000"/>
                    <a:lumOff val="40000"/>
                  </a:schemeClr>
                </a:solidFill>
                <a:latin typeface="Arial" pitchFamily="34" charset="0"/>
                <a:cs typeface="Arial" pitchFamily="34" charset="0"/>
              </a:rPr>
              <a:t>đa dạng hóa quan hệ</a:t>
            </a:r>
            <a:r>
              <a:rPr lang="en-US" sz="2000">
                <a:solidFill>
                  <a:schemeClr val="bg1"/>
                </a:solidFill>
                <a:latin typeface="Arial" pitchFamily="34" charset="0"/>
                <a:cs typeface="Arial" pitchFamily="34" charset="0"/>
              </a:rPr>
              <a:t>, </a:t>
            </a:r>
            <a:r>
              <a:rPr lang="en-US" sz="2000">
                <a:solidFill>
                  <a:schemeClr val="accent1">
                    <a:lumMod val="60000"/>
                    <a:lumOff val="40000"/>
                  </a:schemeClr>
                </a:solidFill>
                <a:latin typeface="Arial" pitchFamily="34" charset="0"/>
                <a:cs typeface="Arial" pitchFamily="34" charset="0"/>
              </a:rPr>
              <a:t>chủ động và tích cực hội nhập quốc tế</a:t>
            </a:r>
            <a:r>
              <a:rPr lang="en-US" sz="2000">
                <a:solidFill>
                  <a:schemeClr val="bg1"/>
                </a:solidFill>
                <a:latin typeface="Arial" pitchFamily="34" charset="0"/>
                <a:cs typeface="Arial" pitchFamily="34" charset="0"/>
              </a:rPr>
              <a:t>; là bạn, đối tác tin cậy và thành viên có trách nhiệm trong cộng đồng quốc tế. Điểm mới trong phương châm đối ngoại của Đại hội XI là </a:t>
            </a:r>
            <a:r>
              <a:rPr lang="en-US" sz="2000">
                <a:solidFill>
                  <a:schemeClr val="accent1">
                    <a:lumMod val="60000"/>
                    <a:lumOff val="40000"/>
                  </a:schemeClr>
                </a:solidFill>
                <a:latin typeface="Arial" pitchFamily="34" charset="0"/>
                <a:cs typeface="Arial" pitchFamily="34" charset="0"/>
              </a:rPr>
              <a:t>“hội nhập quốc tế” </a:t>
            </a:r>
            <a:r>
              <a:rPr lang="en-US" sz="2000">
                <a:solidFill>
                  <a:schemeClr val="bg1"/>
                </a:solidFill>
                <a:latin typeface="Arial" pitchFamily="34" charset="0"/>
                <a:cs typeface="Arial" pitchFamily="34" charset="0"/>
              </a:rPr>
              <a:t>và </a:t>
            </a:r>
            <a:r>
              <a:rPr lang="en-US" sz="2000">
                <a:solidFill>
                  <a:schemeClr val="accent1">
                    <a:lumMod val="60000"/>
                    <a:lumOff val="40000"/>
                  </a:schemeClr>
                </a:solidFill>
                <a:latin typeface="Arial" pitchFamily="34" charset="0"/>
                <a:cs typeface="Arial" pitchFamily="34" charset="0"/>
              </a:rPr>
              <a:t>“thành viên có trách nhiệm”</a:t>
            </a:r>
            <a:r>
              <a:rPr lang="en-US" sz="2000">
                <a:solidFill>
                  <a:schemeClr val="bg1"/>
                </a:solidFill>
                <a:latin typeface="Arial" pitchFamily="34" charset="0"/>
                <a:cs typeface="Arial" pitchFamily="34" charset="0"/>
              </a:rPr>
              <a:t>.</a:t>
            </a:r>
          </a:p>
        </p:txBody>
      </p:sp>
    </p:spTree>
    <p:extLst>
      <p:ext uri="{BB962C8B-B14F-4D97-AF65-F5344CB8AC3E}">
        <p14:creationId xmlns:p14="http://schemas.microsoft.com/office/powerpoint/2010/main" val="67001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6" name="Rectangle 5"/>
          <p:cNvSpPr/>
          <p:nvPr/>
        </p:nvSpPr>
        <p:spPr>
          <a:xfrm>
            <a:off x="1066800" y="1981200"/>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
        <p:nvSpPr>
          <p:cNvPr id="7" name="Rectangle 6"/>
          <p:cNvSpPr/>
          <p:nvPr/>
        </p:nvSpPr>
        <p:spPr>
          <a:xfrm>
            <a:off x="1066800" y="2667000"/>
            <a:ext cx="7086600" cy="1015663"/>
          </a:xfrm>
          <a:prstGeom prst="rect">
            <a:avLst/>
          </a:prstGeom>
        </p:spPr>
        <p:txBody>
          <a:bodyPr wrap="square">
            <a:spAutoFit/>
          </a:bodyPr>
          <a:lstStyle/>
          <a:p>
            <a:pPr algn="just"/>
            <a:r>
              <a:rPr lang="en-US" sz="2000" b="1" i="1" smtClean="0">
                <a:solidFill>
                  <a:schemeClr val="bg1"/>
                </a:solidFill>
                <a:latin typeface="Arial" pitchFamily="34" charset="0"/>
                <a:cs typeface="Arial" pitchFamily="34" charset="0"/>
              </a:rPr>
              <a:t>  </a:t>
            </a:r>
            <a:r>
              <a:rPr lang="en-US" sz="2000" b="1" i="1" smtClean="0">
                <a:solidFill>
                  <a:schemeClr val="accent2">
                    <a:lumMod val="60000"/>
                    <a:lumOff val="40000"/>
                  </a:schemeClr>
                </a:solidFill>
                <a:latin typeface="Arial" pitchFamily="34" charset="0"/>
                <a:cs typeface="Arial" pitchFamily="34" charset="0"/>
              </a:rPr>
              <a:t>Thứ </a:t>
            </a:r>
            <a:r>
              <a:rPr lang="en-US" sz="2000" b="1" i="1">
                <a:solidFill>
                  <a:schemeClr val="accent2">
                    <a:lumMod val="60000"/>
                    <a:lumOff val="40000"/>
                  </a:schemeClr>
                </a:solidFill>
                <a:latin typeface="Arial" pitchFamily="34" charset="0"/>
                <a:cs typeface="Arial" pitchFamily="34" charset="0"/>
              </a:rPr>
              <a:t>năm</a:t>
            </a:r>
            <a:r>
              <a:rPr lang="en-US" sz="2000">
                <a:solidFill>
                  <a:schemeClr val="bg1"/>
                </a:solidFill>
                <a:latin typeface="Arial" pitchFamily="34" charset="0"/>
                <a:cs typeface="Arial" pitchFamily="34" charset="0"/>
              </a:rPr>
              <a:t>, về định hướng đối ngoại, bên cạnh định hướng bao trùm là nâng cao hiệu quả các hoạt động đối ngoại, tiếp tục đưa các mối quan hệ quốc tế đi vào chiều </a:t>
            </a:r>
            <a:r>
              <a:rPr lang="en-US" sz="2000" smtClean="0">
                <a:solidFill>
                  <a:schemeClr val="bg1"/>
                </a:solidFill>
                <a:latin typeface="Arial" pitchFamily="34" charset="0"/>
                <a:cs typeface="Arial" pitchFamily="34" charset="0"/>
              </a:rPr>
              <a:t>sâu.</a:t>
            </a:r>
            <a:endParaRPr lang="en-US" sz="2000">
              <a:solidFill>
                <a:schemeClr val="bg1"/>
              </a:solidFill>
              <a:latin typeface="Arial" pitchFamily="34" charset="0"/>
              <a:cs typeface="Arial" pitchFamily="34" charset="0"/>
            </a:endParaRPr>
          </a:p>
        </p:txBody>
      </p:sp>
      <p:sp>
        <p:nvSpPr>
          <p:cNvPr id="8" name="Rectangle 7"/>
          <p:cNvSpPr/>
          <p:nvPr/>
        </p:nvSpPr>
        <p:spPr>
          <a:xfrm>
            <a:off x="1083622" y="3673435"/>
            <a:ext cx="7069777" cy="1631216"/>
          </a:xfrm>
          <a:prstGeom prst="rect">
            <a:avLst/>
          </a:prstGeom>
        </p:spPr>
        <p:txBody>
          <a:bodyPr wrap="square">
            <a:spAutoFit/>
          </a:bodyPr>
          <a:lstStyle/>
          <a:p>
            <a:pPr algn="just"/>
            <a:r>
              <a:rPr lang="en-US" sz="2000" smtClean="0">
                <a:solidFill>
                  <a:schemeClr val="bg1"/>
                </a:solidFill>
                <a:latin typeface="Arial" pitchFamily="34" charset="0"/>
                <a:cs typeface="Arial" pitchFamily="34" charset="0"/>
              </a:rPr>
              <a:t>  Về </a:t>
            </a:r>
            <a:r>
              <a:rPr lang="en-US" sz="2000">
                <a:solidFill>
                  <a:schemeClr val="bg1"/>
                </a:solidFill>
                <a:latin typeface="Arial" pitchFamily="34" charset="0"/>
                <a:cs typeface="Arial" pitchFamily="34" charset="0"/>
              </a:rPr>
              <a:t>định hướng tham gia trong ASEAN, Đại hội XI chỉ rõ: </a:t>
            </a:r>
            <a:r>
              <a:rPr lang="en-US" sz="2000">
                <a:solidFill>
                  <a:schemeClr val="accent1">
                    <a:lumMod val="60000"/>
                    <a:lumOff val="40000"/>
                  </a:schemeClr>
                </a:solidFill>
                <a:latin typeface="Arial" pitchFamily="34" charset="0"/>
                <a:cs typeface="Arial" pitchFamily="34" charset="0"/>
              </a:rPr>
              <a:t>“Chủ động, tích cực và có trách nhiệm cùng các nước xây dựng Cộng đồng ASEAN vững mạnh, tăng cường quan hệ với các đối tác, tiếp tục giữ vai trò quan trọng trong các khuôn khổ hợp tác ở khu vực Châu Á-Thái Bình Dương”</a:t>
            </a:r>
            <a:r>
              <a:rPr lang="en-US" sz="2000">
                <a:solidFill>
                  <a:schemeClr val="bg1"/>
                </a:solidFill>
                <a:latin typeface="Arial" pitchFamily="34" charset="0"/>
                <a:cs typeface="Arial" pitchFamily="34" charset="0"/>
              </a:rPr>
              <a:t>.</a:t>
            </a:r>
          </a:p>
        </p:txBody>
      </p:sp>
    </p:spTree>
    <p:extLst>
      <p:ext uri="{BB962C8B-B14F-4D97-AF65-F5344CB8AC3E}">
        <p14:creationId xmlns:p14="http://schemas.microsoft.com/office/powerpoint/2010/main" val="3474444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685800"/>
            <a:ext cx="7467600" cy="954107"/>
          </a:xfrm>
          <a:prstGeom prst="rect">
            <a:avLst/>
          </a:prstGeom>
          <a:noFill/>
        </p:spPr>
        <p:txBody>
          <a:bodyPr wrap="square" rtlCol="0">
            <a:spAutoFit/>
          </a:bodyPr>
          <a:lstStyle/>
          <a:p>
            <a:pPr eaLnBrk="0" fontAlgn="auto" hangingPunct="0">
              <a:spcBef>
                <a:spcPts val="0"/>
              </a:spcBef>
              <a:spcAft>
                <a:spcPts val="0"/>
              </a:spcAft>
              <a:defRPr/>
            </a:pPr>
            <a:r>
              <a:rPr lang="en-US" sz="2800" smtClean="0">
                <a:solidFill>
                  <a:schemeClr val="tx2">
                    <a:lumMod val="60000"/>
                    <a:lumOff val="40000"/>
                  </a:schemeClr>
                </a:solidFill>
                <a:latin typeface="Arial" pitchFamily="34" charset="0"/>
                <a:cs typeface="Arial" pitchFamily="34" charset="0"/>
              </a:rPr>
              <a:t>III. </a:t>
            </a:r>
            <a:r>
              <a:rPr lang="en-US" sz="2800" kern="0">
                <a:solidFill>
                  <a:schemeClr val="tx2">
                    <a:lumMod val="60000"/>
                    <a:lumOff val="40000"/>
                  </a:schemeClr>
                </a:solidFill>
                <a:latin typeface="Arial" charset="0"/>
              </a:rPr>
              <a:t>CHÍNH SÁCH ĐỐI NGOẠI </a:t>
            </a:r>
            <a:r>
              <a:rPr lang="en-US" sz="2800" kern="0" smtClean="0">
                <a:solidFill>
                  <a:schemeClr val="tx2">
                    <a:lumMod val="60000"/>
                    <a:lumOff val="40000"/>
                  </a:schemeClr>
                </a:solidFill>
                <a:latin typeface="Arial" charset="0"/>
              </a:rPr>
              <a:t>CỦA </a:t>
            </a:r>
            <a:r>
              <a:rPr lang="en-US" sz="2800" kern="0">
                <a:solidFill>
                  <a:schemeClr val="tx2">
                    <a:lumMod val="60000"/>
                    <a:lumOff val="40000"/>
                  </a:schemeClr>
                </a:solidFill>
                <a:latin typeface="Arial" charset="0"/>
              </a:rPr>
              <a:t>ĐẢNG VÀ NHÀ NƯỚC </a:t>
            </a:r>
            <a:r>
              <a:rPr lang="en-US" sz="2800" kern="0" smtClean="0">
                <a:solidFill>
                  <a:schemeClr val="tx2">
                    <a:lumMod val="60000"/>
                    <a:lumOff val="40000"/>
                  </a:schemeClr>
                </a:solidFill>
                <a:latin typeface="Arial" charset="0"/>
              </a:rPr>
              <a:t>VIỆT </a:t>
            </a:r>
            <a:r>
              <a:rPr lang="en-US" sz="2800" kern="0">
                <a:solidFill>
                  <a:schemeClr val="tx2">
                    <a:lumMod val="60000"/>
                    <a:lumOff val="40000"/>
                  </a:schemeClr>
                </a:solidFill>
                <a:latin typeface="Arial" charset="0"/>
              </a:rPr>
              <a:t>NAM ĐẠI HỘI XI</a:t>
            </a:r>
          </a:p>
        </p:txBody>
      </p:sp>
      <p:sp>
        <p:nvSpPr>
          <p:cNvPr id="6" name="Rectangle 5"/>
          <p:cNvSpPr/>
          <p:nvPr/>
        </p:nvSpPr>
        <p:spPr>
          <a:xfrm>
            <a:off x="1066800" y="1981200"/>
            <a:ext cx="6052662" cy="40011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sz="2000" b="1" smtClean="0">
                <a:latin typeface="Arial" pitchFamily="34" charset="0"/>
                <a:cs typeface="Arial" pitchFamily="34" charset="0"/>
              </a:rPr>
              <a:t>3. Những </a:t>
            </a:r>
            <a:r>
              <a:rPr lang="en-US" sz="2000" b="1">
                <a:latin typeface="Arial" pitchFamily="34" charset="0"/>
                <a:cs typeface="Arial" pitchFamily="34" charset="0"/>
              </a:rPr>
              <a:t>phát triển mới quan trọng </a:t>
            </a:r>
            <a:endParaRPr lang="en-US" sz="2000">
              <a:latin typeface="Arial" pitchFamily="34" charset="0"/>
              <a:cs typeface="Arial" pitchFamily="34" charset="0"/>
            </a:endParaRPr>
          </a:p>
        </p:txBody>
      </p:sp>
      <p:sp>
        <p:nvSpPr>
          <p:cNvPr id="7" name="Rectangle 6"/>
          <p:cNvSpPr/>
          <p:nvPr/>
        </p:nvSpPr>
        <p:spPr>
          <a:xfrm>
            <a:off x="1066800" y="2590800"/>
            <a:ext cx="7086600" cy="707886"/>
          </a:xfrm>
          <a:prstGeom prst="rect">
            <a:avLst/>
          </a:prstGeom>
        </p:spPr>
        <p:txBody>
          <a:bodyPr wrap="square">
            <a:spAutoFit/>
          </a:bodyPr>
          <a:lstStyle/>
          <a:p>
            <a:pPr algn="just"/>
            <a:r>
              <a:rPr lang="en-US" sz="2000" b="1" i="1" smtClean="0">
                <a:solidFill>
                  <a:schemeClr val="bg1"/>
                </a:solidFill>
              </a:rPr>
              <a:t>  </a:t>
            </a:r>
            <a:r>
              <a:rPr lang="en-US" sz="2000" b="1" i="1" smtClean="0">
                <a:solidFill>
                  <a:schemeClr val="accent2">
                    <a:lumMod val="60000"/>
                    <a:lumOff val="40000"/>
                  </a:schemeClr>
                </a:solidFill>
              </a:rPr>
              <a:t>Thứ </a:t>
            </a:r>
            <a:r>
              <a:rPr lang="en-US" sz="2000" b="1" i="1">
                <a:solidFill>
                  <a:schemeClr val="accent2">
                    <a:lumMod val="60000"/>
                    <a:lumOff val="40000"/>
                  </a:schemeClr>
                </a:solidFill>
              </a:rPr>
              <a:t>sáu</a:t>
            </a:r>
            <a:r>
              <a:rPr lang="en-US" sz="2000">
                <a:solidFill>
                  <a:schemeClr val="bg1"/>
                </a:solidFill>
              </a:rPr>
              <a:t>, về triển khai các hoạt động đối ngoại, Đại hội XI nêu: </a:t>
            </a:r>
            <a:r>
              <a:rPr lang="en-US" sz="2000">
                <a:solidFill>
                  <a:schemeClr val="accent1">
                    <a:lumMod val="60000"/>
                    <a:lumOff val="40000"/>
                  </a:schemeClr>
                </a:solidFill>
              </a:rPr>
              <a:t>“Triển khai đồng bộ, toàn diện hoạt động đối ngoại”</a:t>
            </a:r>
            <a:r>
              <a:rPr lang="en-US" sz="2000">
                <a:solidFill>
                  <a:schemeClr val="bg1"/>
                </a:solidFill>
              </a:rPr>
              <a:t>. </a:t>
            </a:r>
          </a:p>
        </p:txBody>
      </p:sp>
      <p:sp>
        <p:nvSpPr>
          <p:cNvPr id="8" name="Rectangle 7"/>
          <p:cNvSpPr/>
          <p:nvPr/>
        </p:nvSpPr>
        <p:spPr>
          <a:xfrm>
            <a:off x="717570" y="4419600"/>
            <a:ext cx="7086600" cy="1323439"/>
          </a:xfrm>
          <a:prstGeom prst="rect">
            <a:avLst/>
          </a:prstGeom>
        </p:spPr>
        <p:txBody>
          <a:bodyPr wrap="square">
            <a:spAutoFit/>
          </a:bodyPr>
          <a:lstStyle/>
          <a:p>
            <a:pPr algn="just"/>
            <a:r>
              <a:rPr lang="en-US" sz="2000">
                <a:solidFill>
                  <a:schemeClr val="bg1"/>
                </a:solidFill>
                <a:latin typeface="Arial" pitchFamily="34" charset="0"/>
                <a:cs typeface="Arial" pitchFamily="34" charset="0"/>
              </a:rPr>
              <a:t> </a:t>
            </a:r>
            <a:r>
              <a:rPr lang="en-US" sz="2000" smtClean="0">
                <a:solidFill>
                  <a:srgbClr val="92D050"/>
                </a:solidFill>
                <a:latin typeface="Arial" pitchFamily="34" charset="0"/>
                <a:cs typeface="Arial" pitchFamily="34" charset="0"/>
                <a:sym typeface="Wingdings"/>
              </a:rPr>
              <a:t></a:t>
            </a:r>
            <a:r>
              <a:rPr lang="en-US" sz="2000" smtClean="0">
                <a:solidFill>
                  <a:schemeClr val="bg1"/>
                </a:solidFill>
                <a:latin typeface="Arial" pitchFamily="34" charset="0"/>
                <a:cs typeface="Arial" pitchFamily="34" charset="0"/>
                <a:sym typeface="Wingdings"/>
              </a:rPr>
              <a:t> </a:t>
            </a:r>
            <a:r>
              <a:rPr lang="en-US" sz="2000" smtClean="0">
                <a:solidFill>
                  <a:schemeClr val="bg1"/>
                </a:solidFill>
                <a:latin typeface="Arial" pitchFamily="34" charset="0"/>
                <a:cs typeface="Arial" pitchFamily="34" charset="0"/>
              </a:rPr>
              <a:t>Với </a:t>
            </a:r>
            <a:r>
              <a:rPr lang="en-US" sz="2000">
                <a:solidFill>
                  <a:schemeClr val="bg1"/>
                </a:solidFill>
                <a:latin typeface="Arial" pitchFamily="34" charset="0"/>
                <a:cs typeface="Arial" pitchFamily="34" charset="0"/>
              </a:rPr>
              <a:t>những phát triển mới trong đường lối đối ngoại Đại hội XI, chúng ta càng tin tưởng chắc chắn rằng, sự nghiệp đối ngoại dưới sự lãnh đạo của Đảng sẽ tiếp tục thu được những thắng lợi mới.</a:t>
            </a:r>
          </a:p>
        </p:txBody>
      </p:sp>
    </p:spTree>
    <p:extLst>
      <p:ext uri="{BB962C8B-B14F-4D97-AF65-F5344CB8AC3E}">
        <p14:creationId xmlns:p14="http://schemas.microsoft.com/office/powerpoint/2010/main" val="25121239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1538</TotalTime>
  <Words>4455</Words>
  <Application>Microsoft Office PowerPoint</Application>
  <PresentationFormat>On-screen Show (4:3)</PresentationFormat>
  <Paragraphs>288</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Theme1</vt:lpstr>
      <vt:lpstr>CHƯƠNG VIII ĐƯỜNG LỐI ĐỐI NGOẠI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TQTC@YMAIL.COM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TQTC</dc:creator>
  <cp:lastModifiedBy>WIN 7</cp:lastModifiedBy>
  <cp:revision>101</cp:revision>
  <dcterms:created xsi:type="dcterms:W3CDTF">2013-11-20T16:03:51Z</dcterms:created>
  <dcterms:modified xsi:type="dcterms:W3CDTF">2018-06-05T14:57:48Z</dcterms:modified>
</cp:coreProperties>
</file>